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3"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12192000" cy="6858000"/>
  <p:notesSz cx="6735763" cy="9866313"/>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9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04C9B98D-704D-4550-91F0-C8B750C92F2D}" type="datetimeFigureOut">
              <a:rPr lang="es-ES" smtClean="0"/>
              <a:t>07/11/2019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9E315F-93BF-409D-A3BD-DD9A81B2506C}" type="slidenum">
              <a:rPr lang="es-ES" smtClean="0"/>
              <a:t>‹Nº›</a:t>
            </a:fld>
            <a:endParaRPr lang="es-ES"/>
          </a:p>
        </p:txBody>
      </p:sp>
    </p:spTree>
    <p:extLst>
      <p:ext uri="{BB962C8B-B14F-4D97-AF65-F5344CB8AC3E}">
        <p14:creationId xmlns:p14="http://schemas.microsoft.com/office/powerpoint/2010/main" val="813698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4C9B98D-704D-4550-91F0-C8B750C92F2D}" type="datetimeFigureOut">
              <a:rPr lang="es-ES" smtClean="0"/>
              <a:t>07/11/2019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9E315F-93BF-409D-A3BD-DD9A81B2506C}" type="slidenum">
              <a:rPr lang="es-ES" smtClean="0"/>
              <a:t>‹Nº›</a:t>
            </a:fld>
            <a:endParaRPr lang="es-ES"/>
          </a:p>
        </p:txBody>
      </p:sp>
    </p:spTree>
    <p:extLst>
      <p:ext uri="{BB962C8B-B14F-4D97-AF65-F5344CB8AC3E}">
        <p14:creationId xmlns:p14="http://schemas.microsoft.com/office/powerpoint/2010/main" val="971284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4C9B98D-704D-4550-91F0-C8B750C92F2D}" type="datetimeFigureOut">
              <a:rPr lang="es-ES" smtClean="0"/>
              <a:t>07/11/2019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9E315F-93BF-409D-A3BD-DD9A81B2506C}" type="slidenum">
              <a:rPr lang="es-ES" smtClean="0"/>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830764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4C9B98D-704D-4550-91F0-C8B750C92F2D}" type="datetimeFigureOut">
              <a:rPr lang="es-ES" smtClean="0"/>
              <a:t>07/11/2019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9E315F-93BF-409D-A3BD-DD9A81B2506C}" type="slidenum">
              <a:rPr lang="es-ES" smtClean="0"/>
              <a:t>‹Nº›</a:t>
            </a:fld>
            <a:endParaRPr lang="es-ES"/>
          </a:p>
        </p:txBody>
      </p:sp>
    </p:spTree>
    <p:extLst>
      <p:ext uri="{BB962C8B-B14F-4D97-AF65-F5344CB8AC3E}">
        <p14:creationId xmlns:p14="http://schemas.microsoft.com/office/powerpoint/2010/main" val="512349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4C9B98D-704D-4550-91F0-C8B750C92F2D}" type="datetimeFigureOut">
              <a:rPr lang="es-ES" smtClean="0"/>
              <a:t>07/11/2019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9E315F-93BF-409D-A3BD-DD9A81B2506C}" type="slidenum">
              <a:rPr lang="es-ES" smtClean="0"/>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66063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4C9B98D-704D-4550-91F0-C8B750C92F2D}" type="datetimeFigureOut">
              <a:rPr lang="es-ES" smtClean="0"/>
              <a:t>07/11/2019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9E315F-93BF-409D-A3BD-DD9A81B2506C}" type="slidenum">
              <a:rPr lang="es-ES" smtClean="0"/>
              <a:t>‹Nº›</a:t>
            </a:fld>
            <a:endParaRPr lang="es-ES"/>
          </a:p>
        </p:txBody>
      </p:sp>
    </p:spTree>
    <p:extLst>
      <p:ext uri="{BB962C8B-B14F-4D97-AF65-F5344CB8AC3E}">
        <p14:creationId xmlns:p14="http://schemas.microsoft.com/office/powerpoint/2010/main" val="30692359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4C9B98D-704D-4550-91F0-C8B750C92F2D}" type="datetimeFigureOut">
              <a:rPr lang="es-ES" smtClean="0"/>
              <a:t>07/11/2019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9E315F-93BF-409D-A3BD-DD9A81B2506C}" type="slidenum">
              <a:rPr lang="es-ES" smtClean="0"/>
              <a:t>‹Nº›</a:t>
            </a:fld>
            <a:endParaRPr lang="es-ES"/>
          </a:p>
        </p:txBody>
      </p:sp>
    </p:spTree>
    <p:extLst>
      <p:ext uri="{BB962C8B-B14F-4D97-AF65-F5344CB8AC3E}">
        <p14:creationId xmlns:p14="http://schemas.microsoft.com/office/powerpoint/2010/main" val="22960921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4C9B98D-704D-4550-91F0-C8B750C92F2D}" type="datetimeFigureOut">
              <a:rPr lang="es-ES" smtClean="0"/>
              <a:t>07/11/2019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9E315F-93BF-409D-A3BD-DD9A81B2506C}" type="slidenum">
              <a:rPr lang="es-ES" smtClean="0"/>
              <a:t>‹Nº›</a:t>
            </a:fld>
            <a:endParaRPr lang="es-ES"/>
          </a:p>
        </p:txBody>
      </p:sp>
    </p:spTree>
    <p:extLst>
      <p:ext uri="{BB962C8B-B14F-4D97-AF65-F5344CB8AC3E}">
        <p14:creationId xmlns:p14="http://schemas.microsoft.com/office/powerpoint/2010/main" val="801646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4C9B98D-704D-4550-91F0-C8B750C92F2D}" type="datetimeFigureOut">
              <a:rPr lang="es-ES" smtClean="0"/>
              <a:t>07/11/2019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9E315F-93BF-409D-A3BD-DD9A81B2506C}" type="slidenum">
              <a:rPr lang="es-ES" smtClean="0"/>
              <a:t>‹Nº›</a:t>
            </a:fld>
            <a:endParaRPr lang="es-ES"/>
          </a:p>
        </p:txBody>
      </p:sp>
    </p:spTree>
    <p:extLst>
      <p:ext uri="{BB962C8B-B14F-4D97-AF65-F5344CB8AC3E}">
        <p14:creationId xmlns:p14="http://schemas.microsoft.com/office/powerpoint/2010/main" val="3934778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4C9B98D-704D-4550-91F0-C8B750C92F2D}" type="datetimeFigureOut">
              <a:rPr lang="es-ES" smtClean="0"/>
              <a:t>07/11/2019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9E315F-93BF-409D-A3BD-DD9A81B2506C}" type="slidenum">
              <a:rPr lang="es-ES" smtClean="0"/>
              <a:t>‹Nº›</a:t>
            </a:fld>
            <a:endParaRPr lang="es-ES"/>
          </a:p>
        </p:txBody>
      </p:sp>
    </p:spTree>
    <p:extLst>
      <p:ext uri="{BB962C8B-B14F-4D97-AF65-F5344CB8AC3E}">
        <p14:creationId xmlns:p14="http://schemas.microsoft.com/office/powerpoint/2010/main" val="2725507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4C9B98D-704D-4550-91F0-C8B750C92F2D}" type="datetimeFigureOut">
              <a:rPr lang="es-ES" smtClean="0"/>
              <a:t>07/11/2019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A9E315F-93BF-409D-A3BD-DD9A81B2506C}" type="slidenum">
              <a:rPr lang="es-ES" smtClean="0"/>
              <a:t>‹Nº›</a:t>
            </a:fld>
            <a:endParaRPr lang="es-ES"/>
          </a:p>
        </p:txBody>
      </p:sp>
    </p:spTree>
    <p:extLst>
      <p:ext uri="{BB962C8B-B14F-4D97-AF65-F5344CB8AC3E}">
        <p14:creationId xmlns:p14="http://schemas.microsoft.com/office/powerpoint/2010/main" val="739420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4C9B98D-704D-4550-91F0-C8B750C92F2D}" type="datetimeFigureOut">
              <a:rPr lang="es-ES" smtClean="0"/>
              <a:t>07/11/2019</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A9E315F-93BF-409D-A3BD-DD9A81B2506C}" type="slidenum">
              <a:rPr lang="es-ES" smtClean="0"/>
              <a:t>‹Nº›</a:t>
            </a:fld>
            <a:endParaRPr lang="es-ES"/>
          </a:p>
        </p:txBody>
      </p:sp>
    </p:spTree>
    <p:extLst>
      <p:ext uri="{BB962C8B-B14F-4D97-AF65-F5344CB8AC3E}">
        <p14:creationId xmlns:p14="http://schemas.microsoft.com/office/powerpoint/2010/main" val="1469054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4C9B98D-704D-4550-91F0-C8B750C92F2D}" type="datetimeFigureOut">
              <a:rPr lang="es-ES" smtClean="0"/>
              <a:t>07/11/2019</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A9E315F-93BF-409D-A3BD-DD9A81B2506C}" type="slidenum">
              <a:rPr lang="es-ES" smtClean="0"/>
              <a:t>‹Nº›</a:t>
            </a:fld>
            <a:endParaRPr lang="es-ES"/>
          </a:p>
        </p:txBody>
      </p:sp>
    </p:spTree>
    <p:extLst>
      <p:ext uri="{BB962C8B-B14F-4D97-AF65-F5344CB8AC3E}">
        <p14:creationId xmlns:p14="http://schemas.microsoft.com/office/powerpoint/2010/main" val="628206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C9B98D-704D-4550-91F0-C8B750C92F2D}" type="datetimeFigureOut">
              <a:rPr lang="es-ES" smtClean="0"/>
              <a:t>07/11/2019</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A9E315F-93BF-409D-A3BD-DD9A81B2506C}" type="slidenum">
              <a:rPr lang="es-ES" smtClean="0"/>
              <a:t>‹Nº›</a:t>
            </a:fld>
            <a:endParaRPr lang="es-ES"/>
          </a:p>
        </p:txBody>
      </p:sp>
    </p:spTree>
    <p:extLst>
      <p:ext uri="{BB962C8B-B14F-4D97-AF65-F5344CB8AC3E}">
        <p14:creationId xmlns:p14="http://schemas.microsoft.com/office/powerpoint/2010/main" val="1044999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4C9B98D-704D-4550-91F0-C8B750C92F2D}" type="datetimeFigureOut">
              <a:rPr lang="es-ES" smtClean="0"/>
              <a:t>07/11/2019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A9E315F-93BF-409D-A3BD-DD9A81B2506C}" type="slidenum">
              <a:rPr lang="es-ES" smtClean="0"/>
              <a:t>‹Nº›</a:t>
            </a:fld>
            <a:endParaRPr lang="es-ES"/>
          </a:p>
        </p:txBody>
      </p:sp>
    </p:spTree>
    <p:extLst>
      <p:ext uri="{BB962C8B-B14F-4D97-AF65-F5344CB8AC3E}">
        <p14:creationId xmlns:p14="http://schemas.microsoft.com/office/powerpoint/2010/main" val="2842538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A9E315F-93BF-409D-A3BD-DD9A81B2506C}" type="slidenum">
              <a:rPr lang="es-ES" smtClean="0"/>
              <a:t>‹Nº›</a:t>
            </a:fld>
            <a:endParaRPr lang="es-ES"/>
          </a:p>
        </p:txBody>
      </p:sp>
      <p:sp>
        <p:nvSpPr>
          <p:cNvPr id="5" name="Date Placeholder 4"/>
          <p:cNvSpPr>
            <a:spLocks noGrp="1"/>
          </p:cNvSpPr>
          <p:nvPr>
            <p:ph type="dt" sz="half" idx="10"/>
          </p:nvPr>
        </p:nvSpPr>
        <p:spPr/>
        <p:txBody>
          <a:bodyPr/>
          <a:lstStyle/>
          <a:p>
            <a:fld id="{04C9B98D-704D-4550-91F0-C8B750C92F2D}" type="datetimeFigureOut">
              <a:rPr lang="es-ES" smtClean="0"/>
              <a:t>07/11/2019</a:t>
            </a:fld>
            <a:endParaRPr lang="es-ES"/>
          </a:p>
        </p:txBody>
      </p:sp>
    </p:spTree>
    <p:extLst>
      <p:ext uri="{BB962C8B-B14F-4D97-AF65-F5344CB8AC3E}">
        <p14:creationId xmlns:p14="http://schemas.microsoft.com/office/powerpoint/2010/main" val="4276886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4C9B98D-704D-4550-91F0-C8B750C92F2D}" type="datetimeFigureOut">
              <a:rPr lang="es-ES" smtClean="0"/>
              <a:t>07/11/2019</a:t>
            </a:fld>
            <a:endParaRPr lang="es-E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A9E315F-93BF-409D-A3BD-DD9A81B2506C}" type="slidenum">
              <a:rPr lang="es-ES" smtClean="0"/>
              <a:t>‹Nº›</a:t>
            </a:fld>
            <a:endParaRPr lang="es-ES"/>
          </a:p>
        </p:txBody>
      </p:sp>
    </p:spTree>
    <p:extLst>
      <p:ext uri="{BB962C8B-B14F-4D97-AF65-F5344CB8AC3E}">
        <p14:creationId xmlns:p14="http://schemas.microsoft.com/office/powerpoint/2010/main" val="2393969424"/>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 id="2147483797" r:id="rId14"/>
    <p:sldLayoutId id="2147483798" r:id="rId15"/>
    <p:sldLayoutId id="214748379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89055" y="940526"/>
            <a:ext cx="7766936" cy="2282128"/>
          </a:xfrm>
        </p:spPr>
        <p:txBody>
          <a:bodyPr>
            <a:normAutofit fontScale="90000"/>
          </a:bodyPr>
          <a:lstStyle/>
          <a:p>
            <a:pPr algn="ctr">
              <a:lnSpc>
                <a:spcPct val="107000"/>
              </a:lnSpc>
              <a:spcAft>
                <a:spcPts val="800"/>
              </a:spcAft>
            </a:pPr>
            <a:r>
              <a:rPr lang="es-ES" sz="3100" b="1" u="sng" dirty="0" smtClean="0">
                <a:effectLst/>
                <a:latin typeface="Calibri" panose="020F0502020204030204" pitchFamily="34" charset="0"/>
                <a:ea typeface="Calibri" panose="020F0502020204030204" pitchFamily="34" charset="0"/>
                <a:cs typeface="Times New Roman" panose="02020603050405020304" pitchFamily="18" charset="0"/>
              </a:rPr>
              <a:t>ESTADO ACTUAL DEL  VENCIMIENTO ANTICIPADO. INCIDENCIA DE LA SENTENCIA DEL PLENO DE LA SALA PRIMERA DEL TRIBUNAL SUPREMO DE </a:t>
            </a:r>
            <a:br>
              <a:rPr lang="es-ES" sz="3100" b="1" u="sng" dirty="0" smtClean="0">
                <a:effectLst/>
                <a:latin typeface="Calibri" panose="020F0502020204030204" pitchFamily="34" charset="0"/>
                <a:ea typeface="Calibri" panose="020F0502020204030204" pitchFamily="34" charset="0"/>
                <a:cs typeface="Times New Roman" panose="02020603050405020304" pitchFamily="18" charset="0"/>
              </a:rPr>
            </a:br>
            <a:r>
              <a:rPr lang="es-ES" sz="3100" b="1" u="sng" dirty="0" smtClean="0">
                <a:effectLst/>
                <a:latin typeface="Calibri" panose="020F0502020204030204" pitchFamily="34" charset="0"/>
                <a:ea typeface="Calibri" panose="020F0502020204030204" pitchFamily="34" charset="0"/>
                <a:cs typeface="Times New Roman" panose="02020603050405020304" pitchFamily="18" charset="0"/>
              </a:rPr>
              <a:t>11 SEPT 2019</a:t>
            </a:r>
            <a:r>
              <a:rPr lang="es-ES" sz="3600" dirty="0" smtClean="0">
                <a:effectLst/>
                <a:latin typeface="Calibri" panose="020F0502020204030204" pitchFamily="34" charset="0"/>
                <a:ea typeface="Calibri" panose="020F0502020204030204" pitchFamily="34" charset="0"/>
                <a:cs typeface="Times New Roman" panose="02020603050405020304" pitchFamily="18" charset="0"/>
              </a:rPr>
              <a:t/>
            </a:r>
            <a:br>
              <a:rPr lang="es-ES" sz="3600" dirty="0" smtClean="0">
                <a:effectLst/>
                <a:latin typeface="Calibri" panose="020F0502020204030204" pitchFamily="34" charset="0"/>
                <a:ea typeface="Calibri" panose="020F0502020204030204" pitchFamily="34" charset="0"/>
                <a:cs typeface="Times New Roman" panose="02020603050405020304" pitchFamily="18" charset="0"/>
              </a:rPr>
            </a:br>
            <a:endParaRPr lang="es-ES" dirty="0"/>
          </a:p>
        </p:txBody>
      </p:sp>
      <p:sp>
        <p:nvSpPr>
          <p:cNvPr id="7" name="CuadroTexto 6"/>
          <p:cNvSpPr txBox="1"/>
          <p:nvPr/>
        </p:nvSpPr>
        <p:spPr>
          <a:xfrm>
            <a:off x="1089055" y="3135086"/>
            <a:ext cx="7766936" cy="3214598"/>
          </a:xfrm>
          <a:prstGeom prst="rect">
            <a:avLst/>
          </a:prstGeom>
          <a:noFill/>
        </p:spPr>
        <p:txBody>
          <a:bodyPr wrap="square" rtlCol="0">
            <a:spAutoFit/>
          </a:bodyPr>
          <a:lstStyle/>
          <a:p>
            <a:pPr algn="just">
              <a:lnSpc>
                <a:spcPct val="107000"/>
              </a:lnSpc>
              <a:spcAft>
                <a:spcPts val="800"/>
              </a:spcAft>
            </a:pPr>
            <a:r>
              <a:rPr lang="es-ES" b="1" dirty="0">
                <a:latin typeface="Calibri" panose="020F0502020204030204" pitchFamily="34" charset="0"/>
                <a:ea typeface="Calibri" panose="020F0502020204030204" pitchFamily="34" charset="0"/>
                <a:cs typeface="Times New Roman" panose="02020603050405020304" pitchFamily="18" charset="0"/>
              </a:rPr>
              <a:t> </a:t>
            </a:r>
            <a:endParaRPr lang="es-E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600" b="1" u="sng" dirty="0">
                <a:latin typeface="Calibri" panose="020F0502020204030204" pitchFamily="34" charset="0"/>
                <a:ea typeface="Calibri" panose="020F0502020204030204" pitchFamily="34" charset="0"/>
                <a:cs typeface="Times New Roman" panose="02020603050405020304" pitchFamily="18" charset="0"/>
              </a:rPr>
              <a:t>1.- Antecedentes y contexto</a:t>
            </a:r>
            <a:r>
              <a:rPr lang="es-ES" sz="1600" b="1" u="sng" dirty="0" smtClean="0">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endParaRPr lang="es-ES" sz="1600" u="sng"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600" b="1" u="sng" dirty="0">
                <a:latin typeface="Calibri" panose="020F0502020204030204" pitchFamily="34" charset="0"/>
                <a:ea typeface="Calibri" panose="020F0502020204030204" pitchFamily="34" charset="0"/>
                <a:cs typeface="Times New Roman" panose="02020603050405020304" pitchFamily="18" charset="0"/>
              </a:rPr>
              <a:t>2.- </a:t>
            </a:r>
            <a:r>
              <a:rPr lang="es-ES" sz="1600" b="1" u="sng" dirty="0" smtClean="0">
                <a:latin typeface="Calibri" panose="020F0502020204030204" pitchFamily="34" charset="0"/>
                <a:ea typeface="Calibri" panose="020F0502020204030204" pitchFamily="34" charset="0"/>
                <a:cs typeface="Times New Roman" panose="02020603050405020304" pitchFamily="18" charset="0"/>
              </a:rPr>
              <a:t>Tratamiento en </a:t>
            </a:r>
            <a:r>
              <a:rPr lang="es-ES" sz="1600" b="1" u="sng" dirty="0">
                <a:latin typeface="Calibri" panose="020F0502020204030204" pitchFamily="34" charset="0"/>
                <a:ea typeface="Calibri" panose="020F0502020204030204" pitchFamily="34" charset="0"/>
                <a:cs typeface="Times New Roman" panose="02020603050405020304" pitchFamily="18" charset="0"/>
              </a:rPr>
              <a:t>la Ley 5/2019, de 15 de marzo</a:t>
            </a:r>
            <a:r>
              <a:rPr lang="es-ES" sz="1600" b="1" u="sng" dirty="0" smtClean="0">
                <a:latin typeface="Calibri" panose="020F0502020204030204" pitchFamily="34" charset="0"/>
                <a:ea typeface="Calibri" panose="020F0502020204030204" pitchFamily="34" charset="0"/>
                <a:cs typeface="Times New Roman" panose="02020603050405020304" pitchFamily="18" charset="0"/>
              </a:rPr>
              <a:t>, reguladora de los Contratos de Crédito Inmobiliario.</a:t>
            </a:r>
          </a:p>
          <a:p>
            <a:pPr algn="just">
              <a:lnSpc>
                <a:spcPct val="107000"/>
              </a:lnSpc>
              <a:spcAft>
                <a:spcPts val="800"/>
              </a:spcAft>
            </a:pPr>
            <a:endParaRPr lang="es-ES" sz="1600" u="sng"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600" b="1" u="sng" dirty="0" smtClean="0">
                <a:latin typeface="Calibri" panose="020F0502020204030204" pitchFamily="34" charset="0"/>
                <a:ea typeface="Calibri" panose="020F0502020204030204" pitchFamily="34" charset="0"/>
                <a:cs typeface="Times New Roman" panose="02020603050405020304" pitchFamily="18" charset="0"/>
              </a:rPr>
              <a:t>3.- Sentencia 463/2019, Pleno de la Sala de lo Civil del Tribunal Supremo, 11 sept. 2019.</a:t>
            </a:r>
          </a:p>
          <a:p>
            <a:pPr algn="just">
              <a:lnSpc>
                <a:spcPct val="107000"/>
              </a:lnSpc>
              <a:spcAft>
                <a:spcPts val="800"/>
              </a:spcAft>
            </a:pPr>
            <a:endParaRPr lang="es-ES" sz="1600" u="sng"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600" b="1" u="sng" dirty="0" smtClean="0">
                <a:latin typeface="Calibri" panose="020F0502020204030204" pitchFamily="34" charset="0"/>
                <a:ea typeface="Calibri" panose="020F0502020204030204" pitchFamily="34" charset="0"/>
                <a:cs typeface="Times New Roman" panose="02020603050405020304" pitchFamily="18" charset="0"/>
              </a:rPr>
              <a:t>4</a:t>
            </a:r>
            <a:r>
              <a:rPr lang="es-ES" sz="1600" b="1" u="sng" dirty="0">
                <a:latin typeface="Calibri" panose="020F0502020204030204" pitchFamily="34" charset="0"/>
                <a:ea typeface="Calibri" panose="020F0502020204030204" pitchFamily="34" charset="0"/>
                <a:cs typeface="Times New Roman" panose="02020603050405020304" pitchFamily="18" charset="0"/>
              </a:rPr>
              <a:t>.- </a:t>
            </a:r>
            <a:r>
              <a:rPr lang="es-ES" sz="1600" b="1" u="sng" dirty="0" smtClean="0">
                <a:latin typeface="Calibri" panose="020F0502020204030204" pitchFamily="34" charset="0"/>
                <a:ea typeface="Calibri" panose="020F0502020204030204" pitchFamily="34" charset="0"/>
                <a:cs typeface="Times New Roman" panose="02020603050405020304" pitchFamily="18" charset="0"/>
              </a:rPr>
              <a:t>Dudas que se plantean </a:t>
            </a:r>
            <a:r>
              <a:rPr lang="es-ES" sz="1600" b="1" u="sng" dirty="0">
                <a:latin typeface="Calibri" panose="020F0502020204030204" pitchFamily="34" charset="0"/>
                <a:ea typeface="Calibri" panose="020F0502020204030204" pitchFamily="34" charset="0"/>
                <a:cs typeface="Times New Roman" panose="02020603050405020304" pitchFamily="18" charset="0"/>
              </a:rPr>
              <a:t>la Sentencia del Tribunal Supremo. </a:t>
            </a:r>
            <a:endParaRPr lang="es-ES" sz="1600" u="sng"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6707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61850" y="766354"/>
            <a:ext cx="8490859" cy="5024846"/>
          </a:xfrm>
        </p:spPr>
        <p:txBody>
          <a:bodyPr/>
          <a:lstStyle/>
          <a:p>
            <a:endParaRPr lang="es-ES" dirty="0"/>
          </a:p>
          <a:p>
            <a:pPr lvl="0"/>
            <a:r>
              <a:rPr lang="es-ES" sz="2000" b="1" u="sng" cap="all" dirty="0"/>
              <a:t>establece un régimen legal imperativo</a:t>
            </a:r>
            <a:r>
              <a:rPr lang="es-ES" sz="2000" b="1" cap="all" dirty="0"/>
              <a:t>.</a:t>
            </a:r>
            <a:r>
              <a:rPr lang="es-ES" sz="2000" b="1" dirty="0"/>
              <a:t> </a:t>
            </a:r>
            <a:r>
              <a:rPr lang="es-ES" sz="2000" b="1" dirty="0" smtClean="0"/>
              <a:t>Art. 3. Irrenunciable</a:t>
            </a:r>
            <a:endParaRPr lang="es-ES" sz="2000" b="1" dirty="0" smtClean="0"/>
          </a:p>
          <a:p>
            <a:pPr marL="0" lvl="0" indent="0">
              <a:buNone/>
            </a:pPr>
            <a:r>
              <a:rPr lang="es-ES" sz="2000" b="1" dirty="0"/>
              <a:t>	</a:t>
            </a:r>
            <a:r>
              <a:rPr lang="es-ES" cap="all" dirty="0"/>
              <a:t> </a:t>
            </a:r>
            <a:endParaRPr lang="es-ES" sz="1600" dirty="0"/>
          </a:p>
          <a:p>
            <a:pPr lvl="1">
              <a:buFont typeface="Courier New" panose="02070309020205020404" pitchFamily="49" charset="0"/>
              <a:buChar char="o"/>
            </a:pPr>
            <a:r>
              <a:rPr lang="es-ES" sz="1800" cap="all" dirty="0" smtClean="0"/>
              <a:t>D</a:t>
            </a:r>
            <a:r>
              <a:rPr lang="es-ES" sz="1800" dirty="0" smtClean="0"/>
              <a:t>esaparece </a:t>
            </a:r>
            <a:r>
              <a:rPr lang="es-ES" sz="1800" dirty="0"/>
              <a:t>el control de </a:t>
            </a:r>
            <a:r>
              <a:rPr lang="es-ES" sz="1800" dirty="0" smtClean="0"/>
              <a:t>abusividad</a:t>
            </a:r>
            <a:r>
              <a:rPr lang="es-ES" sz="1800" dirty="0" smtClean="0"/>
              <a:t>, pasando a ser un control de legalidad.</a:t>
            </a:r>
            <a:endParaRPr lang="es-ES" sz="1800" dirty="0"/>
          </a:p>
          <a:p>
            <a:pPr lvl="1">
              <a:buFont typeface="Courier New" panose="02070309020205020404" pitchFamily="49" charset="0"/>
              <a:buChar char="o"/>
            </a:pPr>
            <a:endParaRPr lang="es-ES" sz="1800" dirty="0" smtClean="0"/>
          </a:p>
          <a:p>
            <a:pPr lvl="1">
              <a:buFont typeface="Courier New" panose="02070309020205020404" pitchFamily="49" charset="0"/>
              <a:buChar char="o"/>
            </a:pPr>
            <a:r>
              <a:rPr lang="es-ES" sz="1800" dirty="0" smtClean="0"/>
              <a:t>Aplicable</a:t>
            </a:r>
            <a:r>
              <a:rPr lang="es-ES" sz="1800" dirty="0" smtClean="0"/>
              <a:t> </a:t>
            </a:r>
            <a:r>
              <a:rPr lang="es-ES" sz="1800" dirty="0"/>
              <a:t>aunque el contrato no prevea el vencimiento anticipado</a:t>
            </a:r>
            <a:r>
              <a:rPr lang="es-ES" sz="1800" dirty="0" smtClean="0"/>
              <a:t>.</a:t>
            </a:r>
          </a:p>
          <a:p>
            <a:pPr lvl="1">
              <a:buFont typeface="Courier New" panose="02070309020205020404" pitchFamily="49" charset="0"/>
              <a:buChar char="o"/>
            </a:pPr>
            <a:endParaRPr lang="es-ES" sz="1800" dirty="0"/>
          </a:p>
          <a:p>
            <a:pPr lvl="1">
              <a:buFont typeface="Courier New" panose="02070309020205020404" pitchFamily="49" charset="0"/>
              <a:buChar char="o"/>
            </a:pPr>
            <a:r>
              <a:rPr lang="es-ES" sz="1800" dirty="0"/>
              <a:t>Si lo prevé, es indiferente como lo regule</a:t>
            </a:r>
            <a:r>
              <a:rPr lang="es-ES" sz="1800" dirty="0" smtClean="0"/>
              <a:t>.</a:t>
            </a:r>
          </a:p>
          <a:p>
            <a:pPr lvl="1">
              <a:buFont typeface="Courier New" panose="02070309020205020404" pitchFamily="49" charset="0"/>
              <a:buChar char="o"/>
            </a:pPr>
            <a:endParaRPr lang="es-ES" sz="1800" dirty="0"/>
          </a:p>
          <a:p>
            <a:pPr lvl="1">
              <a:buFont typeface="Courier New" panose="02070309020205020404" pitchFamily="49" charset="0"/>
              <a:buChar char="o"/>
            </a:pPr>
            <a:r>
              <a:rPr lang="es-ES" sz="1800" dirty="0"/>
              <a:t>Significa un cambio en la naturaleza jurídica de la ejecución, que </a:t>
            </a:r>
            <a:r>
              <a:rPr lang="es-ES" sz="1800" dirty="0" smtClean="0"/>
              <a:t>pasa </a:t>
            </a:r>
            <a:r>
              <a:rPr lang="es-ES" sz="1800" dirty="0"/>
              <a:t>de ser notarial o contractual, a una ejecución legal.</a:t>
            </a:r>
          </a:p>
          <a:p>
            <a:endParaRPr lang="es-ES" dirty="0"/>
          </a:p>
        </p:txBody>
      </p:sp>
    </p:spTree>
    <p:extLst>
      <p:ext uri="{BB962C8B-B14F-4D97-AF65-F5344CB8AC3E}">
        <p14:creationId xmlns:p14="http://schemas.microsoft.com/office/powerpoint/2010/main" val="2928580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487679"/>
            <a:ext cx="8596668" cy="618310"/>
          </a:xfrm>
        </p:spPr>
        <p:txBody>
          <a:bodyPr>
            <a:normAutofit/>
          </a:bodyPr>
          <a:lstStyle/>
          <a:p>
            <a:r>
              <a:rPr lang="es-ES" sz="2800" u="sng" dirty="0" smtClean="0"/>
              <a:t>RÉGIMEN TRANSITORIO DE LA LEY:</a:t>
            </a:r>
            <a:endParaRPr lang="es-ES" sz="2800" u="sng" dirty="0"/>
          </a:p>
        </p:txBody>
      </p:sp>
      <p:sp>
        <p:nvSpPr>
          <p:cNvPr id="3" name="Marcador de contenido 2"/>
          <p:cNvSpPr>
            <a:spLocks noGrp="1"/>
          </p:cNvSpPr>
          <p:nvPr>
            <p:ph idx="1"/>
          </p:nvPr>
        </p:nvSpPr>
        <p:spPr>
          <a:xfrm>
            <a:off x="461554" y="1576251"/>
            <a:ext cx="8812447" cy="3986140"/>
          </a:xfrm>
        </p:spPr>
        <p:txBody>
          <a:bodyPr>
            <a:normAutofit fontScale="92500" lnSpcReduction="20000"/>
          </a:bodyPr>
          <a:lstStyle/>
          <a:p>
            <a:r>
              <a:rPr lang="es-ES" sz="2000" b="1" u="sng" dirty="0" smtClean="0"/>
              <a:t>PROCESAL</a:t>
            </a:r>
            <a:r>
              <a:rPr lang="es-ES" sz="2000" b="1" dirty="0"/>
              <a:t>.- Incidente Extraordinario (Disposición Transitoria 3</a:t>
            </a:r>
            <a:r>
              <a:rPr lang="es-ES" sz="2000" b="1" dirty="0" smtClean="0"/>
              <a:t>)</a:t>
            </a:r>
          </a:p>
          <a:p>
            <a:pPr marL="0" indent="0">
              <a:buNone/>
            </a:pPr>
            <a:endParaRPr lang="es-ES" sz="2000" dirty="0"/>
          </a:p>
          <a:p>
            <a:pPr lvl="1">
              <a:buFont typeface="Courier New" panose="02070309020205020404" pitchFamily="49" charset="0"/>
              <a:buChar char="o"/>
            </a:pPr>
            <a:r>
              <a:rPr lang="es-ES" sz="1900" dirty="0"/>
              <a:t>General. Respecto de todas las cláusulas ABUSIVAS, no solo sobre el Vencimiento </a:t>
            </a:r>
            <a:r>
              <a:rPr lang="es-ES" sz="1900" dirty="0" smtClean="0"/>
              <a:t>Anticipado.</a:t>
            </a:r>
          </a:p>
          <a:p>
            <a:pPr lvl="1">
              <a:buFont typeface="Courier New" panose="02070309020205020404" pitchFamily="49" charset="0"/>
              <a:buChar char="o"/>
            </a:pPr>
            <a:endParaRPr lang="es-ES" sz="1900" dirty="0"/>
          </a:p>
          <a:p>
            <a:pPr lvl="1">
              <a:buFont typeface="Courier New" panose="02070309020205020404" pitchFamily="49" charset="0"/>
              <a:buChar char="o"/>
            </a:pPr>
            <a:r>
              <a:rPr lang="es-ES" sz="1900" dirty="0"/>
              <a:t>Establece un nuevo plazo de </a:t>
            </a:r>
            <a:r>
              <a:rPr lang="es-ES" sz="1900" dirty="0" smtClean="0"/>
              <a:t>oposición.</a:t>
            </a:r>
          </a:p>
          <a:p>
            <a:pPr lvl="1">
              <a:buFont typeface="Courier New" panose="02070309020205020404" pitchFamily="49" charset="0"/>
              <a:buChar char="o"/>
            </a:pPr>
            <a:endParaRPr lang="es-ES" sz="1900" dirty="0"/>
          </a:p>
          <a:p>
            <a:pPr lvl="1">
              <a:buFont typeface="Courier New" panose="02070309020205020404" pitchFamily="49" charset="0"/>
              <a:buChar char="o"/>
            </a:pPr>
            <a:r>
              <a:rPr lang="es-ES" sz="1900" dirty="0"/>
              <a:t>Requiere una notificación personal al </a:t>
            </a:r>
            <a:r>
              <a:rPr lang="es-ES" sz="1900" dirty="0" smtClean="0"/>
              <a:t>ejecutado.</a:t>
            </a:r>
          </a:p>
          <a:p>
            <a:pPr lvl="1">
              <a:buFont typeface="Courier New" panose="02070309020205020404" pitchFamily="49" charset="0"/>
              <a:buChar char="o"/>
            </a:pPr>
            <a:endParaRPr lang="es-ES" sz="1900" dirty="0"/>
          </a:p>
          <a:p>
            <a:pPr lvl="1">
              <a:buFont typeface="Courier New" panose="02070309020205020404" pitchFamily="49" charset="0"/>
              <a:buChar char="o"/>
            </a:pPr>
            <a:r>
              <a:rPr lang="es-ES" sz="1900" cap="all" dirty="0"/>
              <a:t>S</a:t>
            </a:r>
            <a:r>
              <a:rPr lang="es-ES" sz="1900" dirty="0"/>
              <a:t>e aplica a </a:t>
            </a:r>
            <a:r>
              <a:rPr lang="es-ES" sz="1900" dirty="0" smtClean="0"/>
              <a:t>procedimientos </a:t>
            </a:r>
            <a:r>
              <a:rPr lang="es-ES" sz="1900" dirty="0"/>
              <a:t>de ejecución en curso </a:t>
            </a:r>
            <a:r>
              <a:rPr lang="es-ES" sz="1900" dirty="0"/>
              <a:t>a</a:t>
            </a:r>
            <a:r>
              <a:rPr lang="es-ES" sz="1900" dirty="0" smtClean="0"/>
              <a:t> </a:t>
            </a:r>
            <a:r>
              <a:rPr lang="es-ES" sz="1900" dirty="0"/>
              <a:t>la entrada en vigor de la Ley </a:t>
            </a:r>
            <a:r>
              <a:rPr lang="es-ES" sz="1900" dirty="0" smtClean="0"/>
              <a:t>5/2019 (hipotecarios </a:t>
            </a:r>
            <a:r>
              <a:rPr lang="es-ES" sz="1900" dirty="0"/>
              <a:t>u ordinarios) en los que al entrar en vigor la Ley 1/2013, de 14 de mayo, hubiera trascurrido el período de oposición.</a:t>
            </a:r>
          </a:p>
          <a:p>
            <a:endParaRPr lang="es-ES" dirty="0"/>
          </a:p>
        </p:txBody>
      </p:sp>
    </p:spTree>
    <p:extLst>
      <p:ext uri="{BB962C8B-B14F-4D97-AF65-F5344CB8AC3E}">
        <p14:creationId xmlns:p14="http://schemas.microsoft.com/office/powerpoint/2010/main" val="21850024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16374" y="863012"/>
            <a:ext cx="8596668" cy="4745308"/>
          </a:xfrm>
        </p:spPr>
        <p:txBody>
          <a:bodyPr>
            <a:normAutofit fontScale="92500" lnSpcReduction="20000"/>
          </a:bodyPr>
          <a:lstStyle/>
          <a:p>
            <a:r>
              <a:rPr lang="es-ES" sz="2000" b="1" u="sng" cap="all" dirty="0"/>
              <a:t>S</a:t>
            </a:r>
            <a:r>
              <a:rPr lang="es-ES" sz="2000" b="1" u="sng" dirty="0"/>
              <a:t>upuestos Excluidos:</a:t>
            </a:r>
            <a:r>
              <a:rPr lang="es-ES" sz="2000" b="1" dirty="0"/>
              <a:t> </a:t>
            </a:r>
          </a:p>
          <a:p>
            <a:endParaRPr lang="es-ES" sz="1900" dirty="0"/>
          </a:p>
          <a:p>
            <a:pPr lvl="3" algn="just">
              <a:buFont typeface="Wingdings" panose="05000000000000000000" pitchFamily="2" charset="2"/>
              <a:buChar char="q"/>
            </a:pPr>
            <a:r>
              <a:rPr lang="es-ES" sz="1900" dirty="0" smtClean="0"/>
              <a:t>Cuando ya </a:t>
            </a:r>
            <a:r>
              <a:rPr lang="es-ES" sz="1900" dirty="0"/>
              <a:t>se hubiera entregado la posesión al adquirente</a:t>
            </a:r>
            <a:r>
              <a:rPr lang="es-ES" sz="1900" dirty="0" smtClean="0"/>
              <a:t>.</a:t>
            </a:r>
          </a:p>
          <a:p>
            <a:pPr marL="1371600" lvl="3" indent="0" algn="just">
              <a:buNone/>
            </a:pPr>
            <a:endParaRPr lang="es-ES" sz="1900" dirty="0"/>
          </a:p>
          <a:p>
            <a:pPr lvl="3" algn="just">
              <a:buFont typeface="Wingdings" panose="05000000000000000000" pitchFamily="2" charset="2"/>
              <a:buChar char="q"/>
            </a:pPr>
            <a:r>
              <a:rPr lang="es-ES" sz="1900" dirty="0" smtClean="0"/>
              <a:t>Cuando se hubiera emplazado personalmente de </a:t>
            </a:r>
            <a:r>
              <a:rPr lang="es-ES" sz="1900" dirty="0"/>
              <a:t>forma previa </a:t>
            </a:r>
            <a:r>
              <a:rPr lang="es-ES" sz="1900" dirty="0" smtClean="0"/>
              <a:t>al deudor para </a:t>
            </a:r>
            <a:r>
              <a:rPr lang="es-ES" sz="1900" dirty="0"/>
              <a:t>formular incidente extraordinario por cláusulas abusivas</a:t>
            </a:r>
            <a:r>
              <a:rPr lang="es-ES" sz="1900" dirty="0" smtClean="0"/>
              <a:t>.</a:t>
            </a:r>
          </a:p>
          <a:p>
            <a:pPr lvl="3" algn="just">
              <a:buFont typeface="Wingdings" panose="05000000000000000000" pitchFamily="2" charset="2"/>
              <a:buChar char="q"/>
            </a:pPr>
            <a:endParaRPr lang="es-ES" sz="1900" dirty="0"/>
          </a:p>
          <a:p>
            <a:pPr lvl="3" algn="just">
              <a:buFont typeface="Wingdings" panose="05000000000000000000" pitchFamily="2" charset="2"/>
              <a:buChar char="q"/>
            </a:pPr>
            <a:r>
              <a:rPr lang="es-ES" sz="1900" dirty="0" smtClean="0"/>
              <a:t>Cuando se </a:t>
            </a:r>
            <a:r>
              <a:rPr lang="es-ES" sz="1900" dirty="0"/>
              <a:t>hubiera planteado por el ejecutado incidente de oposición (</a:t>
            </a:r>
            <a:r>
              <a:rPr lang="es-ES" sz="1900" dirty="0" smtClean="0"/>
              <a:t>DT. 4. Ley </a:t>
            </a:r>
            <a:r>
              <a:rPr lang="es-ES" sz="1900" dirty="0"/>
              <a:t>1/2013</a:t>
            </a:r>
            <a:r>
              <a:rPr lang="es-ES" sz="1900" dirty="0" smtClean="0"/>
              <a:t>).</a:t>
            </a:r>
            <a:endParaRPr lang="es-ES" sz="1900" dirty="0" smtClean="0"/>
          </a:p>
          <a:p>
            <a:pPr marL="1371600" lvl="3" indent="0" algn="just">
              <a:buNone/>
            </a:pPr>
            <a:endParaRPr lang="es-ES" sz="1900" dirty="0"/>
          </a:p>
          <a:p>
            <a:pPr lvl="3" algn="just">
              <a:buFont typeface="Wingdings" panose="05000000000000000000" pitchFamily="2" charset="2"/>
              <a:buChar char="q"/>
            </a:pPr>
            <a:r>
              <a:rPr lang="es-ES" sz="1900" dirty="0" smtClean="0"/>
              <a:t>Cuando se </a:t>
            </a:r>
            <a:r>
              <a:rPr lang="es-ES" sz="1900" dirty="0"/>
              <a:t>hubiera admitido la oposición a la ejecución en base a la STJUE de 29 de octubre de </a:t>
            </a:r>
            <a:r>
              <a:rPr lang="es-ES" sz="1900" dirty="0" smtClean="0"/>
              <a:t>2015.</a:t>
            </a:r>
            <a:endParaRPr lang="es-ES" sz="1900" dirty="0" smtClean="0"/>
          </a:p>
          <a:p>
            <a:pPr marL="1371600" lvl="3" indent="0" algn="just">
              <a:buNone/>
            </a:pPr>
            <a:endParaRPr lang="es-ES" sz="1900" dirty="0"/>
          </a:p>
          <a:p>
            <a:pPr lvl="3" algn="just">
              <a:buFont typeface="Wingdings" panose="05000000000000000000" pitchFamily="2" charset="2"/>
              <a:buChar char="q"/>
            </a:pPr>
            <a:r>
              <a:rPr lang="es-ES" sz="1900" dirty="0" smtClean="0"/>
              <a:t>Cuando el </a:t>
            </a:r>
            <a:r>
              <a:rPr lang="es-ES" sz="1900" dirty="0"/>
              <a:t>Tribunal ya hubiera efectuado el análisis de oficio.</a:t>
            </a:r>
          </a:p>
          <a:p>
            <a:pPr marL="0" indent="0">
              <a:buNone/>
            </a:pPr>
            <a:endParaRPr lang="es-ES" dirty="0"/>
          </a:p>
        </p:txBody>
      </p:sp>
    </p:spTree>
    <p:extLst>
      <p:ext uri="{BB962C8B-B14F-4D97-AF65-F5344CB8AC3E}">
        <p14:creationId xmlns:p14="http://schemas.microsoft.com/office/powerpoint/2010/main" val="20161161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30926" y="261257"/>
            <a:ext cx="9022079" cy="6296297"/>
          </a:xfrm>
        </p:spPr>
        <p:txBody>
          <a:bodyPr>
            <a:normAutofit/>
          </a:bodyPr>
          <a:lstStyle/>
          <a:p>
            <a:r>
              <a:rPr lang="es-ES" sz="2200" b="1" u="sng" dirty="0"/>
              <a:t>MATERIAL</a:t>
            </a:r>
            <a:r>
              <a:rPr lang="es-ES" sz="2200" b="1" u="sng" dirty="0" smtClean="0"/>
              <a:t>.-</a:t>
            </a:r>
            <a:r>
              <a:rPr lang="es-ES" sz="2200" b="1" dirty="0" smtClean="0"/>
              <a:t> </a:t>
            </a:r>
            <a:r>
              <a:rPr lang="es-ES" sz="2200" b="1" dirty="0"/>
              <a:t>Retroactividad </a:t>
            </a:r>
            <a:r>
              <a:rPr lang="es-ES" sz="2200" b="1" dirty="0" smtClean="0"/>
              <a:t>vencimiento </a:t>
            </a:r>
            <a:r>
              <a:rPr lang="es-ES" sz="2200" b="1" dirty="0"/>
              <a:t>anticipado </a:t>
            </a:r>
            <a:r>
              <a:rPr lang="es-ES" sz="2200" b="1" dirty="0" smtClean="0"/>
              <a:t>(</a:t>
            </a:r>
            <a:r>
              <a:rPr lang="es-ES" sz="2200" b="1" dirty="0"/>
              <a:t>Disposición Transitoria </a:t>
            </a:r>
            <a:r>
              <a:rPr lang="es-ES" sz="2200" b="1" dirty="0" smtClean="0"/>
              <a:t>1.4.)</a:t>
            </a:r>
            <a:r>
              <a:rPr lang="es-ES" sz="2200" b="1" dirty="0"/>
              <a:t> </a:t>
            </a:r>
            <a:r>
              <a:rPr lang="es-ES" sz="1600" dirty="0" smtClean="0"/>
              <a:t>De </a:t>
            </a:r>
            <a:r>
              <a:rPr lang="es-ES" sz="1600" dirty="0"/>
              <a:t>forma didáctica se pueden diferenciar tres </a:t>
            </a:r>
            <a:r>
              <a:rPr lang="es-ES" sz="1600" dirty="0" smtClean="0"/>
              <a:t>tramos:</a:t>
            </a:r>
          </a:p>
          <a:p>
            <a:pPr marL="0" indent="0">
              <a:buNone/>
            </a:pPr>
            <a:endParaRPr lang="es-ES" sz="1600" dirty="0" smtClean="0"/>
          </a:p>
          <a:p>
            <a:pPr marL="0" indent="0" algn="just">
              <a:buNone/>
            </a:pPr>
            <a:r>
              <a:rPr lang="es-ES" sz="1600" b="1" dirty="0" smtClean="0"/>
              <a:t>I</a:t>
            </a:r>
            <a:r>
              <a:rPr lang="es-ES" sz="1600" b="1" dirty="0"/>
              <a:t>.- CONTRATOS POSTERIORES A LA ENTRADA EN VIGOR </a:t>
            </a:r>
            <a:r>
              <a:rPr lang="es-ES" sz="1600" b="1" dirty="0" smtClean="0"/>
              <a:t>LCCI (16 junio 2019).</a:t>
            </a:r>
            <a:endParaRPr lang="es-ES" sz="1600" dirty="0"/>
          </a:p>
          <a:p>
            <a:pPr marL="0" indent="0" algn="just">
              <a:buNone/>
            </a:pPr>
            <a:r>
              <a:rPr lang="es-ES" sz="1600" dirty="0" smtClean="0"/>
              <a:t>Aplicación </a:t>
            </a:r>
            <a:r>
              <a:rPr lang="es-ES" sz="1600" dirty="0"/>
              <a:t>de art. 24 LCCI</a:t>
            </a:r>
          </a:p>
          <a:p>
            <a:pPr marL="0" indent="0" algn="just">
              <a:buNone/>
            </a:pPr>
            <a:endParaRPr lang="es-ES" sz="1600" dirty="0"/>
          </a:p>
          <a:p>
            <a:pPr marL="0" indent="0" algn="just">
              <a:buNone/>
            </a:pPr>
            <a:r>
              <a:rPr lang="es-ES" sz="1600" b="1" dirty="0" smtClean="0"/>
              <a:t>II</a:t>
            </a:r>
            <a:r>
              <a:rPr lang="es-ES" sz="1600" b="1" dirty="0"/>
              <a:t>.- CONTRATOS ANTERIORES </a:t>
            </a:r>
            <a:r>
              <a:rPr lang="es-ES" sz="1600" b="1" dirty="0" smtClean="0"/>
              <a:t>A 16 JUNIO 2019, </a:t>
            </a:r>
            <a:r>
              <a:rPr lang="es-ES" sz="1600" b="1" dirty="0" smtClean="0"/>
              <a:t>EN </a:t>
            </a:r>
            <a:r>
              <a:rPr lang="es-ES" sz="1600" b="1" dirty="0"/>
              <a:t>LOS QUE SE HAYA </a:t>
            </a:r>
            <a:r>
              <a:rPr lang="es-ES" sz="1600" b="1" dirty="0" smtClean="0"/>
              <a:t>PRODUCIDO</a:t>
            </a:r>
            <a:r>
              <a:rPr lang="es-ES" sz="1600" b="1" dirty="0" smtClean="0"/>
              <a:t> </a:t>
            </a:r>
            <a:r>
              <a:rPr lang="es-ES" sz="1600" b="1" dirty="0"/>
              <a:t>EL VENCIMIENTO ANTICIPADO </a:t>
            </a:r>
            <a:r>
              <a:rPr lang="es-ES" sz="1600" b="1" dirty="0" smtClean="0"/>
              <a:t>ANTES DE</a:t>
            </a:r>
            <a:r>
              <a:rPr lang="es-ES" sz="1600" b="1" dirty="0" smtClean="0"/>
              <a:t> LA </a:t>
            </a:r>
            <a:r>
              <a:rPr lang="es-ES" sz="1600" b="1" dirty="0"/>
              <a:t>ENTRADA EN VIGOR DE LA </a:t>
            </a:r>
            <a:r>
              <a:rPr lang="es-ES" sz="1600" b="1" dirty="0" smtClean="0"/>
              <a:t>LEY.</a:t>
            </a:r>
            <a:endParaRPr lang="es-ES" sz="1600" dirty="0"/>
          </a:p>
          <a:p>
            <a:pPr marL="0" indent="0" algn="just">
              <a:buNone/>
            </a:pPr>
            <a:r>
              <a:rPr lang="es-ES" sz="1600" dirty="0" smtClean="0"/>
              <a:t>No </a:t>
            </a:r>
            <a:r>
              <a:rPr lang="es-ES" sz="1600" dirty="0"/>
              <a:t>se aplica el art. 24. Exista o no procedimiento judicial, </a:t>
            </a:r>
            <a:r>
              <a:rPr lang="es-ES" sz="1600" dirty="0" smtClean="0"/>
              <a:t>se </a:t>
            </a:r>
            <a:r>
              <a:rPr lang="es-ES" sz="1600" dirty="0"/>
              <a:t>haya suspendido o </a:t>
            </a:r>
            <a:r>
              <a:rPr lang="es-ES" sz="1600" dirty="0" smtClean="0"/>
              <a:t>no</a:t>
            </a:r>
            <a:r>
              <a:rPr lang="es-ES" sz="1600" dirty="0" smtClean="0"/>
              <a:t>.</a:t>
            </a:r>
          </a:p>
          <a:p>
            <a:pPr marL="0" indent="0" algn="just">
              <a:buNone/>
            </a:pPr>
            <a:r>
              <a:rPr lang="es-ES" sz="1600" dirty="0" smtClean="0"/>
              <a:t>ATENCIÓN: Contradicción con lo recogido por el Tribunal Supremo en su Sentencia.</a:t>
            </a:r>
            <a:endParaRPr lang="es-ES" sz="1600" dirty="0"/>
          </a:p>
          <a:p>
            <a:pPr marL="0" indent="0" algn="just">
              <a:buNone/>
            </a:pPr>
            <a:endParaRPr lang="es-ES" sz="1600" dirty="0"/>
          </a:p>
          <a:p>
            <a:pPr marL="0" indent="0" algn="just">
              <a:buNone/>
            </a:pPr>
            <a:r>
              <a:rPr lang="es-ES" sz="1600" b="1" dirty="0" smtClean="0"/>
              <a:t>III</a:t>
            </a:r>
            <a:r>
              <a:rPr lang="es-ES" sz="1600" b="1" dirty="0"/>
              <a:t>.- CONTRATOS ANTERIORES </a:t>
            </a:r>
            <a:r>
              <a:rPr lang="es-ES" sz="1600" b="1" dirty="0" smtClean="0"/>
              <a:t>A 16 JUNIO 2019 EN </a:t>
            </a:r>
            <a:r>
              <a:rPr lang="es-ES" sz="1600" b="1" dirty="0"/>
              <a:t>LOS QUE NO SE </a:t>
            </a:r>
            <a:r>
              <a:rPr lang="es-ES" sz="1600" b="1" dirty="0" smtClean="0"/>
              <a:t>HAYA </a:t>
            </a:r>
            <a:r>
              <a:rPr lang="es-ES" sz="1600" b="1" dirty="0"/>
              <a:t>EJERCITADO EL VENCIMIENTO ANTICIPADO EN EL MOMENTO DE LA ENTRADA EN VIGOR DE LA </a:t>
            </a:r>
            <a:r>
              <a:rPr lang="es-ES" sz="1600" b="1" dirty="0" smtClean="0"/>
              <a:t>LEY.</a:t>
            </a:r>
            <a:endParaRPr lang="es-ES" sz="1600" dirty="0"/>
          </a:p>
          <a:p>
            <a:pPr marL="0" indent="0" algn="just">
              <a:buNone/>
            </a:pPr>
            <a:r>
              <a:rPr lang="es-ES" sz="1600" dirty="0"/>
              <a:t>Se aplica el art. 24 LCCI. Con la excepción de que el deudor indique de forma expresa que el contenido del </a:t>
            </a:r>
            <a:r>
              <a:rPr lang="es-ES" sz="1600" dirty="0" smtClean="0"/>
              <a:t>contrato </a:t>
            </a:r>
            <a:r>
              <a:rPr lang="es-ES" sz="1600" dirty="0"/>
              <a:t>le es más beneficioso. Supuesto de retroactividad débil</a:t>
            </a:r>
            <a:r>
              <a:rPr lang="es-ES" sz="1700" dirty="0"/>
              <a:t>. </a:t>
            </a:r>
            <a:r>
              <a:rPr lang="es-ES" dirty="0"/>
              <a:t>	</a:t>
            </a:r>
          </a:p>
          <a:p>
            <a:endParaRPr lang="es-ES" dirty="0"/>
          </a:p>
        </p:txBody>
      </p:sp>
    </p:spTree>
    <p:extLst>
      <p:ext uri="{BB962C8B-B14F-4D97-AF65-F5344CB8AC3E}">
        <p14:creationId xmlns:p14="http://schemas.microsoft.com/office/powerpoint/2010/main" val="18622175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583475"/>
            <a:ext cx="8596668" cy="5033554"/>
          </a:xfrm>
        </p:spPr>
        <p:txBody>
          <a:bodyPr/>
          <a:lstStyle/>
          <a:p>
            <a:pPr lvl="0"/>
            <a:r>
              <a:rPr lang="es-ES" sz="2400" b="1" u="sng" dirty="0"/>
              <a:t>DISPOSICIÓN FINAL QUINTA. MODIFICACIÓN DEL ART. 693.2 LEC</a:t>
            </a:r>
            <a:endParaRPr lang="es-ES" sz="2400" dirty="0"/>
          </a:p>
          <a:p>
            <a:pPr marL="0" indent="0">
              <a:buNone/>
            </a:pPr>
            <a:endParaRPr lang="es-ES" dirty="0"/>
          </a:p>
          <a:p>
            <a:pPr marL="0" indent="0" algn="just">
              <a:buNone/>
            </a:pPr>
            <a:r>
              <a:rPr lang="es-ES" b="1" i="1" dirty="0"/>
              <a:t>“2. </a:t>
            </a:r>
            <a:r>
              <a:rPr lang="es-ES" i="1" dirty="0"/>
              <a:t>Podrá reclamarse la totalidad de lo adeudado por capital y por intereses en los términos en los que así se hubiese convenido en la escritura de constitución y consten en el asiento respectivo. Siempre que se trate de un préstamo o crédito concluido por una persona física y que esté garantizado mediante hipoteca sobre vivienda o cuya finalidad sea la adquisición de bienes inmuebles para uso residencial, se estará a lo que prescriben el artículo 24 de la Ley 5/2019, reguladora de los contratos de crédito inmobiliario y, en su caso, el artículo 129 bis de la Ley Hipotecaria.”</a:t>
            </a:r>
            <a:endParaRPr lang="es-ES" dirty="0"/>
          </a:p>
          <a:p>
            <a:endParaRPr lang="es-ES" dirty="0"/>
          </a:p>
        </p:txBody>
      </p:sp>
    </p:spTree>
    <p:extLst>
      <p:ext uri="{BB962C8B-B14F-4D97-AF65-F5344CB8AC3E}">
        <p14:creationId xmlns:p14="http://schemas.microsoft.com/office/powerpoint/2010/main" val="17307122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522513"/>
            <a:ext cx="8527626" cy="1638075"/>
          </a:xfrm>
        </p:spPr>
        <p:txBody>
          <a:bodyPr>
            <a:normAutofit fontScale="90000"/>
          </a:bodyPr>
          <a:lstStyle/>
          <a:p>
            <a:r>
              <a:rPr lang="es-ES" sz="3100" b="1" u="sng" dirty="0"/>
              <a:t>3.- ANÁLISIS DE LA SENTENCIA DE LA SALA 1º DEL TRIBUNAL SUPREMO DE FECHA 11 DE SEPTIEMBRE DE </a:t>
            </a:r>
            <a:r>
              <a:rPr lang="es-ES" sz="3100" b="1" u="sng" dirty="0" smtClean="0"/>
              <a:t>2019</a:t>
            </a:r>
            <a:r>
              <a:rPr lang="es-ES" b="1" u="sng" dirty="0" smtClean="0"/>
              <a:t/>
            </a:r>
            <a:br>
              <a:rPr lang="es-ES" b="1" u="sng" dirty="0" smtClean="0"/>
            </a:br>
            <a:r>
              <a:rPr lang="es-ES" b="1" u="sng" dirty="0" smtClean="0"/>
              <a:t/>
            </a:r>
            <a:br>
              <a:rPr lang="es-ES" b="1" u="sng" dirty="0" smtClean="0"/>
            </a:br>
            <a:r>
              <a:rPr lang="es-ES" b="1" u="sng" dirty="0" smtClean="0"/>
              <a:t/>
            </a:r>
            <a:br>
              <a:rPr lang="es-ES" b="1" u="sng" dirty="0" smtClean="0"/>
            </a:br>
            <a:r>
              <a:rPr lang="es-ES" dirty="0"/>
              <a:t/>
            </a:r>
            <a:br>
              <a:rPr lang="es-ES" dirty="0"/>
            </a:br>
            <a:endParaRPr lang="es-ES" dirty="0"/>
          </a:p>
        </p:txBody>
      </p:sp>
      <p:sp>
        <p:nvSpPr>
          <p:cNvPr id="3" name="Marcador de contenido 2"/>
          <p:cNvSpPr>
            <a:spLocks noGrp="1"/>
          </p:cNvSpPr>
          <p:nvPr>
            <p:ph idx="1"/>
          </p:nvPr>
        </p:nvSpPr>
        <p:spPr/>
        <p:txBody>
          <a:bodyPr>
            <a:normAutofit/>
          </a:bodyPr>
          <a:lstStyle/>
          <a:p>
            <a:pPr algn="just"/>
            <a:r>
              <a:rPr lang="es-ES" sz="1600" dirty="0" smtClean="0"/>
              <a:t>Es </a:t>
            </a:r>
            <a:r>
              <a:rPr lang="es-ES" sz="1600" dirty="0"/>
              <a:t>una sentencia dictada por el Pleno de la Sala, de forma unánime, por lo tanto fija doctrina jurisprudencial (Acuerdo de la Sala 1º del TS sobre criterios de admisión de los recursos de casación y extraordinario por infracción procesal del Pleno no Jurisdiccional de 27 de enero de 2017). </a:t>
            </a:r>
            <a:r>
              <a:rPr lang="es-ES" sz="1600" dirty="0" smtClean="0"/>
              <a:t>Acuerdos </a:t>
            </a:r>
            <a:r>
              <a:rPr lang="es-ES" sz="1600" dirty="0"/>
              <a:t>de unificación de criterios de las Secciones Civiles de la Audiencia Provincial de Barcelona, de fecha 20 de septiembre. </a:t>
            </a:r>
            <a:r>
              <a:rPr lang="es-ES" sz="1600" dirty="0" smtClean="0"/>
              <a:t>Se adjuntan.</a:t>
            </a:r>
            <a:endParaRPr lang="es-ES" sz="1600" dirty="0" smtClean="0"/>
          </a:p>
          <a:p>
            <a:pPr algn="just"/>
            <a:endParaRPr lang="es-ES" sz="1600" dirty="0"/>
          </a:p>
          <a:p>
            <a:pPr algn="just"/>
            <a:r>
              <a:rPr lang="es-ES" sz="1600" dirty="0" smtClean="0">
                <a:solidFill>
                  <a:schemeClr val="tx1"/>
                </a:solidFill>
              </a:rPr>
              <a:t>Solo </a:t>
            </a:r>
            <a:r>
              <a:rPr lang="es-ES" sz="1600" dirty="0">
                <a:solidFill>
                  <a:schemeClr val="tx1"/>
                </a:solidFill>
              </a:rPr>
              <a:t>aplicable a </a:t>
            </a:r>
            <a:r>
              <a:rPr lang="es-ES" sz="1600" dirty="0" smtClean="0">
                <a:solidFill>
                  <a:schemeClr val="tx1"/>
                </a:solidFill>
              </a:rPr>
              <a:t>consumidor.</a:t>
            </a:r>
          </a:p>
          <a:p>
            <a:pPr marL="0" indent="0" algn="just">
              <a:buNone/>
            </a:pPr>
            <a:endParaRPr lang="es-ES" sz="1600" dirty="0">
              <a:solidFill>
                <a:schemeClr val="tx1"/>
              </a:solidFill>
            </a:endParaRPr>
          </a:p>
          <a:p>
            <a:pPr algn="just"/>
            <a:r>
              <a:rPr lang="es-ES" sz="1600" dirty="0" smtClean="0"/>
              <a:t>Se </a:t>
            </a:r>
            <a:r>
              <a:rPr lang="es-ES" sz="1600" dirty="0"/>
              <a:t>dicta con la intención de </a:t>
            </a:r>
            <a:r>
              <a:rPr lang="es-ES" sz="1600" dirty="0" smtClean="0"/>
              <a:t>ofrecer</a:t>
            </a:r>
            <a:r>
              <a:rPr lang="es-ES" sz="1600" dirty="0" smtClean="0"/>
              <a:t> </a:t>
            </a:r>
            <a:r>
              <a:rPr lang="es-ES" sz="1600" dirty="0"/>
              <a:t>reglas de interpretación, desde un planteamiento práctico, que afecten no </a:t>
            </a:r>
            <a:r>
              <a:rPr lang="es-ES" sz="1600" dirty="0" smtClean="0"/>
              <a:t>solo </a:t>
            </a:r>
            <a:r>
              <a:rPr lang="es-ES" sz="1600" dirty="0"/>
              <a:t>a los procedimientos declarativos (dado que </a:t>
            </a:r>
            <a:r>
              <a:rPr lang="es-ES" sz="1600" dirty="0" smtClean="0"/>
              <a:t>la </a:t>
            </a:r>
            <a:r>
              <a:rPr lang="es-ES" sz="1600" dirty="0"/>
              <a:t>resolución del TS se dicta en un procedimiento declarativo), sino también a las ejecuciones hipotecarias en curso. </a:t>
            </a:r>
          </a:p>
          <a:p>
            <a:endParaRPr lang="es-ES" dirty="0"/>
          </a:p>
        </p:txBody>
      </p:sp>
    </p:spTree>
    <p:extLst>
      <p:ext uri="{BB962C8B-B14F-4D97-AF65-F5344CB8AC3E}">
        <p14:creationId xmlns:p14="http://schemas.microsoft.com/office/powerpoint/2010/main" val="10645618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600891"/>
          </a:xfrm>
        </p:spPr>
        <p:txBody>
          <a:bodyPr>
            <a:normAutofit/>
          </a:bodyPr>
          <a:lstStyle/>
          <a:p>
            <a:r>
              <a:rPr lang="es-ES" sz="2800" u="sng" dirty="0" smtClean="0"/>
              <a:t>3.1. RAZONAMIENTOS </a:t>
            </a:r>
            <a:r>
              <a:rPr lang="es-ES" sz="2800" u="sng" dirty="0" smtClean="0"/>
              <a:t>JURÍDICOS:</a:t>
            </a:r>
            <a:endParaRPr lang="es-ES" sz="2800" u="sng" dirty="0"/>
          </a:p>
        </p:txBody>
      </p:sp>
      <p:sp>
        <p:nvSpPr>
          <p:cNvPr id="3" name="Marcador de contenido 2"/>
          <p:cNvSpPr>
            <a:spLocks noGrp="1"/>
          </p:cNvSpPr>
          <p:nvPr>
            <p:ph idx="1"/>
          </p:nvPr>
        </p:nvSpPr>
        <p:spPr>
          <a:xfrm>
            <a:off x="269966" y="1410789"/>
            <a:ext cx="9089187" cy="4981303"/>
          </a:xfrm>
        </p:spPr>
        <p:txBody>
          <a:bodyPr>
            <a:normAutofit/>
          </a:bodyPr>
          <a:lstStyle/>
          <a:p>
            <a:pPr lvl="0" algn="just"/>
            <a:r>
              <a:rPr lang="es-ES" sz="2000" b="1" u="sng" dirty="0"/>
              <a:t>EL PRÉSTAMO HIPOTECARIO NO PUEDE SUBSISTIR SIN EL </a:t>
            </a:r>
            <a:r>
              <a:rPr lang="es-ES" sz="2000" b="1" u="sng" dirty="0" smtClean="0"/>
              <a:t>VENCIMIENTO ANTICIPADO. </a:t>
            </a:r>
            <a:r>
              <a:rPr lang="es-ES" sz="2000" b="1" u="sng" dirty="0" smtClean="0"/>
              <a:t>CONSIDERACIÓN </a:t>
            </a:r>
            <a:r>
              <a:rPr lang="es-ES" sz="2000" b="1" u="sng" dirty="0" smtClean="0"/>
              <a:t>COMO ELEMENTO ESENCIAL DEL CONTRATO. </a:t>
            </a:r>
          </a:p>
          <a:p>
            <a:pPr marL="0" lvl="0" indent="0" algn="just">
              <a:buNone/>
            </a:pPr>
            <a:endParaRPr lang="es-ES" b="1" u="sng" dirty="0" smtClean="0"/>
          </a:p>
          <a:p>
            <a:pPr lvl="0" algn="just">
              <a:buFont typeface="Courier New" panose="02070309020205020404" pitchFamily="49" charset="0"/>
              <a:buChar char="o"/>
            </a:pPr>
            <a:r>
              <a:rPr lang="es-ES" sz="1600" dirty="0" smtClean="0"/>
              <a:t>NOVEDAD INTERPRETATIVA. </a:t>
            </a:r>
            <a:r>
              <a:rPr lang="es-ES" sz="1600" dirty="0"/>
              <a:t>P</a:t>
            </a:r>
            <a:r>
              <a:rPr lang="es-ES" sz="1600" dirty="0" smtClean="0"/>
              <a:t>réstamo </a:t>
            </a:r>
            <a:r>
              <a:rPr lang="es-ES" sz="1600" dirty="0"/>
              <a:t>hipotecario </a:t>
            </a:r>
            <a:r>
              <a:rPr lang="es-ES" sz="1600" dirty="0" smtClean="0"/>
              <a:t>como </a:t>
            </a:r>
            <a:r>
              <a:rPr lang="es-ES" sz="1600" dirty="0"/>
              <a:t>negocio jurídico unitario o complejo. </a:t>
            </a:r>
          </a:p>
          <a:p>
            <a:pPr lvl="0" algn="just">
              <a:buFont typeface="Courier New" panose="02070309020205020404" pitchFamily="49" charset="0"/>
              <a:buChar char="o"/>
            </a:pPr>
            <a:endParaRPr lang="es-ES" sz="1600" dirty="0" smtClean="0"/>
          </a:p>
          <a:p>
            <a:pPr lvl="0" algn="just">
              <a:buFont typeface="Wingdings" panose="05000000000000000000" pitchFamily="2" charset="2"/>
              <a:buChar char="ü"/>
            </a:pPr>
            <a:r>
              <a:rPr lang="es-ES" sz="1600" dirty="0" smtClean="0"/>
              <a:t>¿</a:t>
            </a:r>
            <a:r>
              <a:rPr lang="es-ES" sz="1600" dirty="0"/>
              <a:t>Por </a:t>
            </a:r>
            <a:r>
              <a:rPr lang="es-ES" sz="1600" dirty="0" smtClean="0"/>
              <a:t>qué? Aproximación económica</a:t>
            </a:r>
            <a:r>
              <a:rPr lang="es-ES" sz="1600" dirty="0"/>
              <a:t>. La causa del préstamo y de la hipoteca van entrelazadas y no pueden </a:t>
            </a:r>
            <a:r>
              <a:rPr lang="es-ES" sz="1600" dirty="0" smtClean="0"/>
              <a:t>fragmentarse. El </a:t>
            </a:r>
            <a:r>
              <a:rPr lang="es-ES" sz="1600" dirty="0"/>
              <a:t>consumidor </a:t>
            </a:r>
            <a:r>
              <a:rPr lang="es-ES" sz="1600" dirty="0" smtClean="0"/>
              <a:t>busca </a:t>
            </a:r>
            <a:r>
              <a:rPr lang="es-ES" sz="1600" dirty="0"/>
              <a:t>un préstamo en condiciones económicas más ventajosas, y el prestamista obtiene la garantía real en caso de impago. </a:t>
            </a:r>
            <a:endParaRPr lang="es-ES" sz="1600" dirty="0" smtClean="0"/>
          </a:p>
          <a:p>
            <a:pPr lvl="0" algn="just">
              <a:buFont typeface="Wingdings" panose="05000000000000000000" pitchFamily="2" charset="2"/>
              <a:buChar char="ü"/>
            </a:pPr>
            <a:r>
              <a:rPr lang="es-ES" sz="1600" dirty="0" smtClean="0"/>
              <a:t>No </a:t>
            </a:r>
            <a:r>
              <a:rPr lang="es-ES" sz="1600" dirty="0"/>
              <a:t>puede subsistir el contrato de préstamo hipotecario de larga duración si la ejecución de garantía real resulta </a:t>
            </a:r>
            <a:r>
              <a:rPr lang="es-ES" sz="1600" dirty="0" smtClean="0"/>
              <a:t>ilusoria. </a:t>
            </a:r>
          </a:p>
          <a:p>
            <a:pPr lvl="0" algn="just">
              <a:buFont typeface="Wingdings" panose="05000000000000000000" pitchFamily="2" charset="2"/>
              <a:buChar char="ü"/>
            </a:pPr>
            <a:r>
              <a:rPr lang="es-ES" sz="1600" dirty="0" smtClean="0"/>
              <a:t>Por tanto, la </a:t>
            </a:r>
            <a:r>
              <a:rPr lang="es-ES" sz="1600" dirty="0"/>
              <a:t>supresión de la cláusula que sustenta la garantía causaría la nulidad del contrato.</a:t>
            </a:r>
          </a:p>
          <a:p>
            <a:endParaRPr lang="es-ES" dirty="0"/>
          </a:p>
        </p:txBody>
      </p:sp>
    </p:spTree>
    <p:extLst>
      <p:ext uri="{BB962C8B-B14F-4D97-AF65-F5344CB8AC3E}">
        <p14:creationId xmlns:p14="http://schemas.microsoft.com/office/powerpoint/2010/main" val="8092781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44434" y="610464"/>
            <a:ext cx="8664402" cy="5050107"/>
          </a:xfrm>
        </p:spPr>
        <p:txBody>
          <a:bodyPr>
            <a:normAutofit/>
          </a:bodyPr>
          <a:lstStyle/>
          <a:p>
            <a:pPr algn="just"/>
            <a:r>
              <a:rPr lang="es-ES" b="1" u="sng" dirty="0" smtClean="0"/>
              <a:t>PARA </a:t>
            </a:r>
            <a:r>
              <a:rPr lang="es-ES" b="1" u="sng" dirty="0"/>
              <a:t>EVITAR QUE LA NULIDAD EXPONGA AL CONSUMIDOR A UNAS CONSECUENCIAS ESPECIALMENTE PERJUDICIALES. ADMITE QUE LA CLÁUSULA ABUSIVA SE SUSTITUYA POR LA APLICACIÓN SUBSIDIARIA DE LA NORMATIVA </a:t>
            </a:r>
            <a:r>
              <a:rPr lang="es-ES" b="1" u="sng" dirty="0" smtClean="0"/>
              <a:t>NACIONAL</a:t>
            </a:r>
          </a:p>
          <a:p>
            <a:pPr algn="just"/>
            <a:endParaRPr lang="es-ES" dirty="0"/>
          </a:p>
          <a:p>
            <a:pPr lvl="0">
              <a:buFont typeface="Courier New" panose="02070309020205020404" pitchFamily="49" charset="0"/>
              <a:buChar char="o"/>
            </a:pPr>
            <a:r>
              <a:rPr lang="es-ES" dirty="0"/>
              <a:t>Siempre que se cumplan las condiciones mínimas del art. 693.2 LEC en su redacción dada por la Ley </a:t>
            </a:r>
            <a:r>
              <a:rPr lang="es-ES" dirty="0" smtClean="0"/>
              <a:t>1/2013, de 14 de mayo </a:t>
            </a:r>
            <a:r>
              <a:rPr lang="es-ES" dirty="0" smtClean="0"/>
              <a:t>(3 </a:t>
            </a:r>
            <a:r>
              <a:rPr lang="es-ES" dirty="0"/>
              <a:t>impagos</a:t>
            </a:r>
            <a:r>
              <a:rPr lang="es-ES" dirty="0" smtClean="0"/>
              <a:t>)</a:t>
            </a:r>
          </a:p>
          <a:p>
            <a:pPr marL="0" lvl="0" indent="0">
              <a:buNone/>
            </a:pPr>
            <a:endParaRPr lang="es-ES" dirty="0"/>
          </a:p>
          <a:p>
            <a:pPr lvl="0">
              <a:buFont typeface="Courier New" panose="02070309020205020404" pitchFamily="49" charset="0"/>
              <a:buChar char="o"/>
            </a:pPr>
            <a:r>
              <a:rPr lang="es-ES" dirty="0"/>
              <a:t>Los Tribunales deberán valorar EN CADA CASO CONCRETO, si el ejercicio del vencimiento anticipado es </a:t>
            </a:r>
            <a:r>
              <a:rPr lang="es-ES" dirty="0" smtClean="0"/>
              <a:t>ajustado, </a:t>
            </a:r>
            <a:r>
              <a:rPr lang="es-ES" dirty="0"/>
              <a:t>en función </a:t>
            </a:r>
            <a:r>
              <a:rPr lang="es-ES" dirty="0" smtClean="0"/>
              <a:t>de:</a:t>
            </a:r>
            <a:endParaRPr lang="es-ES" dirty="0"/>
          </a:p>
          <a:p>
            <a:pPr lvl="1">
              <a:buFont typeface="Wingdings" panose="05000000000000000000" pitchFamily="2" charset="2"/>
              <a:buChar char="ü"/>
            </a:pPr>
            <a:r>
              <a:rPr lang="es-ES" dirty="0"/>
              <a:t>Esencialidad de la obligación </a:t>
            </a:r>
            <a:r>
              <a:rPr lang="es-ES" dirty="0" smtClean="0"/>
              <a:t>incumplida.</a:t>
            </a:r>
            <a:endParaRPr lang="es-ES" dirty="0" smtClean="0"/>
          </a:p>
          <a:p>
            <a:pPr lvl="1">
              <a:buFont typeface="Wingdings" panose="05000000000000000000" pitchFamily="2" charset="2"/>
              <a:buChar char="ü"/>
            </a:pPr>
            <a:r>
              <a:rPr lang="es-ES" dirty="0" smtClean="0"/>
              <a:t>Gravedad </a:t>
            </a:r>
            <a:r>
              <a:rPr lang="es-ES" dirty="0"/>
              <a:t>del incumplimiento en relación con la cuantía y duración del </a:t>
            </a:r>
            <a:r>
              <a:rPr lang="es-ES" dirty="0" smtClean="0"/>
              <a:t>contrato.</a:t>
            </a:r>
            <a:endParaRPr lang="es-ES" dirty="0" smtClean="0"/>
          </a:p>
          <a:p>
            <a:pPr lvl="1">
              <a:buFont typeface="Wingdings" panose="05000000000000000000" pitchFamily="2" charset="2"/>
              <a:buChar char="ü"/>
            </a:pPr>
            <a:r>
              <a:rPr lang="es-ES" dirty="0" smtClean="0"/>
              <a:t>Posibilidad </a:t>
            </a:r>
            <a:r>
              <a:rPr lang="es-ES" dirty="0"/>
              <a:t>del consumidor de evitar esa consecuencia</a:t>
            </a:r>
            <a:r>
              <a:rPr lang="es-ES" dirty="0" smtClean="0"/>
              <a:t>.</a:t>
            </a:r>
          </a:p>
          <a:p>
            <a:pPr marL="457200" lvl="1" indent="0">
              <a:buNone/>
            </a:pPr>
            <a:endParaRPr lang="es-ES" dirty="0"/>
          </a:p>
        </p:txBody>
      </p:sp>
    </p:spTree>
    <p:extLst>
      <p:ext uri="{BB962C8B-B14F-4D97-AF65-F5344CB8AC3E}">
        <p14:creationId xmlns:p14="http://schemas.microsoft.com/office/powerpoint/2010/main" val="13293936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78971" y="722811"/>
            <a:ext cx="8508275" cy="5286103"/>
          </a:xfrm>
        </p:spPr>
        <p:txBody>
          <a:bodyPr/>
          <a:lstStyle/>
          <a:p>
            <a:pPr algn="just"/>
            <a:r>
              <a:rPr lang="es-ES" sz="2400" dirty="0" smtClean="0"/>
              <a:t>PUEDE </a:t>
            </a:r>
            <a:r>
              <a:rPr lang="es-ES" sz="2400" dirty="0"/>
              <a:t>SER UN </a:t>
            </a:r>
            <a:r>
              <a:rPr lang="es-ES" sz="2400" u="sng" dirty="0"/>
              <a:t>ELEMENTO INTERPRETATIVO DE PRIMER ORDEN</a:t>
            </a:r>
            <a:r>
              <a:rPr lang="es-ES" sz="2400" dirty="0"/>
              <a:t> COMPROBAR SI SE CUMPLEN LOS REQUISITOS DEL ART. 24 de la Ley Reguladora </a:t>
            </a:r>
            <a:r>
              <a:rPr lang="es-ES" sz="2400" dirty="0" smtClean="0"/>
              <a:t>de los Contratos de </a:t>
            </a:r>
            <a:r>
              <a:rPr lang="es-ES" sz="2400" dirty="0"/>
              <a:t>Crédito </a:t>
            </a:r>
            <a:r>
              <a:rPr lang="es-ES" sz="2400" dirty="0" smtClean="0"/>
              <a:t>Inmobiliario</a:t>
            </a:r>
            <a:r>
              <a:rPr lang="es-ES" dirty="0" smtClean="0"/>
              <a:t>.</a:t>
            </a:r>
          </a:p>
          <a:p>
            <a:pPr algn="just"/>
            <a:endParaRPr lang="es-ES" dirty="0"/>
          </a:p>
          <a:p>
            <a:pPr algn="just">
              <a:buFont typeface="Wingdings" panose="05000000000000000000" pitchFamily="2" charset="2"/>
              <a:buChar char="§"/>
            </a:pPr>
            <a:r>
              <a:rPr lang="es-ES" dirty="0" smtClean="0"/>
              <a:t>Explicación: Se </a:t>
            </a:r>
            <a:r>
              <a:rPr lang="es-ES" dirty="0"/>
              <a:t>puede sustituir una cláusula viciada de nulidad por una disposición imperativa aprobada con posterioridad </a:t>
            </a:r>
            <a:r>
              <a:rPr lang="es-ES" dirty="0" smtClean="0"/>
              <a:t>(STJUE </a:t>
            </a:r>
            <a:r>
              <a:rPr lang="es-ES" dirty="0"/>
              <a:t>20 septiembre 2018, asunto C-51/2017 OTP </a:t>
            </a:r>
            <a:r>
              <a:rPr lang="es-ES" dirty="0" err="1"/>
              <a:t>Banc</a:t>
            </a:r>
            <a:r>
              <a:rPr lang="es-ES" dirty="0"/>
              <a:t> </a:t>
            </a:r>
            <a:r>
              <a:rPr lang="es-ES" dirty="0" err="1"/>
              <a:t>Nyrt</a:t>
            </a:r>
            <a:r>
              <a:rPr lang="es-ES" dirty="0"/>
              <a:t>, apartado 62 de la STJUE de 26 de marzo de 2019, ATJUE 3 Julio del </a:t>
            </a:r>
            <a:r>
              <a:rPr lang="es-ES" dirty="0" smtClean="0"/>
              <a:t>2019)</a:t>
            </a:r>
            <a:endParaRPr lang="es-ES" dirty="0"/>
          </a:p>
        </p:txBody>
      </p:sp>
    </p:spTree>
    <p:extLst>
      <p:ext uri="{BB962C8B-B14F-4D97-AF65-F5344CB8AC3E}">
        <p14:creationId xmlns:p14="http://schemas.microsoft.com/office/powerpoint/2010/main" val="41671454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79414" y="365760"/>
            <a:ext cx="8277499" cy="1645920"/>
          </a:xfrm>
        </p:spPr>
        <p:txBody>
          <a:bodyPr>
            <a:normAutofit/>
          </a:bodyPr>
          <a:lstStyle/>
          <a:p>
            <a:r>
              <a:rPr lang="es-ES" sz="2800" dirty="0" smtClean="0"/>
              <a:t>3.2. PAUTAS/ORIENTACIONES JURISPRUDENCIALES A EJECUCIONES HIPOTECARIAS SIN POSESIÓN</a:t>
            </a:r>
            <a:endParaRPr lang="es-ES" sz="2800" dirty="0"/>
          </a:p>
        </p:txBody>
      </p:sp>
      <p:sp>
        <p:nvSpPr>
          <p:cNvPr id="3" name="Marcador de contenido 2"/>
          <p:cNvSpPr>
            <a:spLocks noGrp="1"/>
          </p:cNvSpPr>
          <p:nvPr>
            <p:ph idx="1"/>
          </p:nvPr>
        </p:nvSpPr>
        <p:spPr>
          <a:xfrm>
            <a:off x="470263" y="1942012"/>
            <a:ext cx="8163515" cy="3716174"/>
          </a:xfrm>
        </p:spPr>
        <p:txBody>
          <a:bodyPr>
            <a:normAutofit fontScale="92500" lnSpcReduction="10000"/>
          </a:bodyPr>
          <a:lstStyle/>
          <a:p>
            <a:pPr algn="just">
              <a:spcAft>
                <a:spcPts val="600"/>
              </a:spcAft>
              <a:buFont typeface="+mj-lt"/>
              <a:buAutoNum type="alphaLcParenR"/>
            </a:pPr>
            <a:r>
              <a:rPr lang="es-ES" dirty="0" smtClean="0"/>
              <a:t>EH instadas </a:t>
            </a:r>
            <a:r>
              <a:rPr lang="es-ES" u="sng" dirty="0" smtClean="0"/>
              <a:t>antes</a:t>
            </a:r>
            <a:r>
              <a:rPr lang="es-ES" dirty="0" smtClean="0"/>
              <a:t> de 5/05/2013</a:t>
            </a:r>
            <a:r>
              <a:rPr lang="es-ES" dirty="0"/>
              <a:t> </a:t>
            </a:r>
            <a:r>
              <a:rPr lang="es-ES" dirty="0" smtClean="0"/>
              <a:t>(entrada en vigor Ley 1/2013) en base a cláusula de </a:t>
            </a:r>
            <a:r>
              <a:rPr lang="es-ES" dirty="0" smtClean="0"/>
              <a:t>vencimiento anticipado </a:t>
            </a:r>
            <a:r>
              <a:rPr lang="es-ES" dirty="0"/>
              <a:t>n</a:t>
            </a:r>
            <a:r>
              <a:rPr lang="es-ES" dirty="0" smtClean="0"/>
              <a:t>ula (1 </a:t>
            </a:r>
            <a:r>
              <a:rPr lang="es-ES" dirty="0" smtClean="0"/>
              <a:t>impago). SOBRESEIMIENTO SIN MÁS TRÁMITE.</a:t>
            </a:r>
          </a:p>
          <a:p>
            <a:pPr algn="just">
              <a:spcAft>
                <a:spcPts val="600"/>
              </a:spcAft>
              <a:buFont typeface="+mj-lt"/>
              <a:buAutoNum type="alphaLcParenR"/>
            </a:pPr>
            <a:r>
              <a:rPr lang="es-ES" dirty="0" smtClean="0"/>
              <a:t>EH instadas </a:t>
            </a:r>
            <a:r>
              <a:rPr lang="es-ES" u="sng" dirty="0" smtClean="0"/>
              <a:t>después</a:t>
            </a:r>
            <a:r>
              <a:rPr lang="es-ES" dirty="0" smtClean="0"/>
              <a:t> de 05/05/2013 (art. 693.LEC, 3 impagos). Valorar Parámetro  </a:t>
            </a:r>
            <a:r>
              <a:rPr lang="es-ES" dirty="0" smtClean="0"/>
              <a:t>del Art</a:t>
            </a:r>
            <a:r>
              <a:rPr lang="es-ES" dirty="0"/>
              <a:t>. 24 LCCI. </a:t>
            </a:r>
            <a:r>
              <a:rPr lang="es-ES" dirty="0" smtClean="0"/>
              <a:t>ATENCIÓN! </a:t>
            </a:r>
            <a:r>
              <a:rPr lang="es-ES" dirty="0"/>
              <a:t>Contradicción con la DT 1.4 LCCI indica que Art.24 no se aplica a </a:t>
            </a:r>
            <a:r>
              <a:rPr lang="es-ES" dirty="0" smtClean="0"/>
              <a:t>Ejecuciones Hipotecarias en las que se haya declarado el vencimiento anticipado con anterioridad a la entrada en vigor Ley 5/2019 (16 junio 2019).</a:t>
            </a:r>
          </a:p>
          <a:p>
            <a:pPr lvl="1" algn="just">
              <a:spcAft>
                <a:spcPts val="600"/>
              </a:spcAft>
              <a:buFont typeface="+mj-lt"/>
              <a:buAutoNum type="alphaLcParenR"/>
            </a:pPr>
            <a:r>
              <a:rPr lang="es-ES" sz="1800" dirty="0" smtClean="0"/>
              <a:t>Si </a:t>
            </a:r>
            <a:r>
              <a:rPr lang="es-ES" sz="1800" dirty="0" smtClean="0"/>
              <a:t>el incumplimiento </a:t>
            </a:r>
            <a:r>
              <a:rPr lang="es-ES" sz="1800" u="sng" dirty="0" smtClean="0"/>
              <a:t>no</a:t>
            </a:r>
            <a:r>
              <a:rPr lang="es-ES" sz="1800" dirty="0" smtClean="0"/>
              <a:t> tiene la gravedad del art. 24 LCCI. SOBRESEIMIENTO.</a:t>
            </a:r>
          </a:p>
          <a:p>
            <a:pPr lvl="1" algn="just">
              <a:spcAft>
                <a:spcPts val="600"/>
              </a:spcAft>
              <a:buFont typeface="+mj-lt"/>
              <a:buAutoNum type="alphaLcParenR"/>
            </a:pPr>
            <a:r>
              <a:rPr lang="es-ES" sz="1800" dirty="0" smtClean="0"/>
              <a:t>Si el incumplimiento tiene la gravedad del art. 24 LCCI. </a:t>
            </a:r>
            <a:r>
              <a:rPr lang="es-ES" sz="1800" dirty="0" smtClean="0"/>
              <a:t>CONTINUACIÓN </a:t>
            </a:r>
            <a:r>
              <a:rPr lang="es-ES" sz="1800" dirty="0" smtClean="0"/>
              <a:t>EJECUCIÓN.	</a:t>
            </a:r>
          </a:p>
          <a:p>
            <a:pPr lvl="1" algn="just">
              <a:buFont typeface="Courier New" panose="02070309020205020404" pitchFamily="49" charset="0"/>
              <a:buChar char="o"/>
            </a:pPr>
            <a:endParaRPr lang="es-ES" sz="1800" dirty="0"/>
          </a:p>
          <a:p>
            <a:pPr marL="457200" lvl="1" indent="0" algn="just">
              <a:buNone/>
            </a:pPr>
            <a:endParaRPr lang="es-ES" sz="1800" dirty="0" smtClean="0"/>
          </a:p>
          <a:p>
            <a:pPr lvl="1"/>
            <a:endParaRPr lang="es-ES" dirty="0"/>
          </a:p>
        </p:txBody>
      </p:sp>
    </p:spTree>
    <p:extLst>
      <p:ext uri="{BB962C8B-B14F-4D97-AF65-F5344CB8AC3E}">
        <p14:creationId xmlns:p14="http://schemas.microsoft.com/office/powerpoint/2010/main" val="9452976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b="1" u="sng" cap="all" dirty="0"/>
              <a:t>1.- Antecedentes y </a:t>
            </a:r>
            <a:r>
              <a:rPr lang="es-ES" sz="2800" b="1" u="sng" cap="all" dirty="0" smtClean="0"/>
              <a:t>contexto.</a:t>
            </a:r>
            <a:r>
              <a:rPr lang="es-ES" dirty="0"/>
              <a:t/>
            </a:r>
            <a:br>
              <a:rPr lang="es-ES" dirty="0"/>
            </a:br>
            <a:endParaRPr lang="es-ES" dirty="0"/>
          </a:p>
        </p:txBody>
      </p:sp>
      <p:sp>
        <p:nvSpPr>
          <p:cNvPr id="3" name="Marcador de contenido 2"/>
          <p:cNvSpPr>
            <a:spLocks noGrp="1"/>
          </p:cNvSpPr>
          <p:nvPr>
            <p:ph idx="1"/>
          </p:nvPr>
        </p:nvSpPr>
        <p:spPr>
          <a:xfrm>
            <a:off x="677334" y="1436914"/>
            <a:ext cx="8596668" cy="4833257"/>
          </a:xfrm>
        </p:spPr>
        <p:txBody>
          <a:bodyPr>
            <a:normAutofit lnSpcReduction="10000"/>
          </a:bodyPr>
          <a:lstStyle/>
          <a:p>
            <a:r>
              <a:rPr lang="es-ES" b="1" u="sng" dirty="0"/>
              <a:t>CUESTIÓN PREJUDICIAL FORMULADA POR EL TRIBUNAL SUPREMO MEDIANTE AUTO DE FECHA 8 DE FEBRERO DE </a:t>
            </a:r>
            <a:r>
              <a:rPr lang="es-ES" b="1" u="sng" dirty="0" smtClean="0"/>
              <a:t>2017</a:t>
            </a:r>
          </a:p>
          <a:p>
            <a:endParaRPr lang="es-ES" dirty="0" smtClean="0"/>
          </a:p>
          <a:p>
            <a:pPr marL="0" indent="0" algn="just">
              <a:buNone/>
            </a:pPr>
            <a:r>
              <a:rPr lang="es-ES" dirty="0" smtClean="0"/>
              <a:t>En </a:t>
            </a:r>
            <a:r>
              <a:rPr lang="es-ES" dirty="0"/>
              <a:t>interpretación del art. 6.1 de la Directiva 93/13/CEE sobre la declaración de abusividad de la cláusula de vencimiento anticipado por el impago de una sola cuota</a:t>
            </a:r>
            <a:r>
              <a:rPr lang="es-ES" dirty="0" smtClean="0"/>
              <a:t>.</a:t>
            </a:r>
            <a:endParaRPr lang="es-ES" dirty="0"/>
          </a:p>
          <a:p>
            <a:pPr marL="0" indent="0" algn="just">
              <a:buNone/>
            </a:pPr>
            <a:r>
              <a:rPr lang="es-ES" b="1" dirty="0"/>
              <a:t>1.-</a:t>
            </a:r>
            <a:r>
              <a:rPr lang="es-ES" dirty="0"/>
              <a:t> </a:t>
            </a:r>
            <a:r>
              <a:rPr lang="es-ES" dirty="0" smtClean="0"/>
              <a:t>“¿</a:t>
            </a:r>
            <a:r>
              <a:rPr lang="es-ES" i="1" dirty="0"/>
              <a:t>Debe interpretarse el art. 6.1 de la Directiva 93/13/CEE en el sentido </a:t>
            </a:r>
            <a:r>
              <a:rPr lang="es-ES" i="1" dirty="0" smtClean="0"/>
              <a:t>de que </a:t>
            </a:r>
            <a:r>
              <a:rPr lang="es-ES" i="1" u="sng" dirty="0"/>
              <a:t>admite la posibilidad de que un Tribunal Nacional, al enjuiciar la abusividad </a:t>
            </a:r>
            <a:r>
              <a:rPr lang="es-ES" i="1" dirty="0"/>
              <a:t>de una cláusula de vencimiento anticipado incorporada en un contrato de préstamo hipotecario celebrado con un consumidor que prevé </a:t>
            </a:r>
            <a:r>
              <a:rPr lang="es-ES" i="1" u="sng" dirty="0"/>
              <a:t>el vencimiento por impago de una cuota, además de otros supuestos de impago por más cuotas, aprecie la abusividad solo del inciso o supuesto del impago de una cuota y mantenga la validez del pacto de vencimiento anticipado por impago de cuotas </a:t>
            </a:r>
            <a:r>
              <a:rPr lang="es-ES" i="1" dirty="0"/>
              <a:t>también previsto con carácter general en la cláusula, con independencia </a:t>
            </a:r>
            <a:r>
              <a:rPr lang="es-ES" i="1" dirty="0" smtClean="0"/>
              <a:t>de </a:t>
            </a:r>
            <a:r>
              <a:rPr lang="es-ES" i="1" dirty="0"/>
              <a:t>que el juicio concreto de validez o abusividad deba diferirse al momento del ejercicio de la facultad</a:t>
            </a:r>
            <a:r>
              <a:rPr lang="es-ES" i="1" dirty="0" smtClean="0"/>
              <a:t>?”</a:t>
            </a:r>
            <a:endParaRPr lang="es-ES" dirty="0"/>
          </a:p>
          <a:p>
            <a:endParaRPr lang="es-ES" dirty="0"/>
          </a:p>
        </p:txBody>
      </p:sp>
    </p:spTree>
    <p:extLst>
      <p:ext uri="{BB962C8B-B14F-4D97-AF65-F5344CB8AC3E}">
        <p14:creationId xmlns:p14="http://schemas.microsoft.com/office/powerpoint/2010/main" val="13621830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44434" y="1558834"/>
            <a:ext cx="7872549" cy="4354286"/>
          </a:xfrm>
        </p:spPr>
        <p:txBody>
          <a:bodyPr/>
          <a:lstStyle/>
          <a:p>
            <a:pPr algn="just"/>
            <a:r>
              <a:rPr lang="es-ES" sz="2000" dirty="0"/>
              <a:t>Los sobreseimientos </a:t>
            </a:r>
            <a:r>
              <a:rPr lang="es-ES" sz="2000" dirty="0" smtClean="0"/>
              <a:t>NO </a:t>
            </a:r>
            <a:r>
              <a:rPr lang="es-ES" sz="2000" dirty="0"/>
              <a:t>TIENEN EFECTO DE COSA JUZGADA. Se puede instar nueva ejecución </a:t>
            </a:r>
            <a:r>
              <a:rPr lang="es-ES" sz="2000" dirty="0" smtClean="0"/>
              <a:t>hipotecaria</a:t>
            </a:r>
            <a:r>
              <a:rPr lang="es-ES" sz="2000" dirty="0"/>
              <a:t>.</a:t>
            </a:r>
          </a:p>
          <a:p>
            <a:pPr marL="0" indent="0" algn="just">
              <a:buNone/>
            </a:pPr>
            <a:endParaRPr lang="es-ES" sz="2000" dirty="0"/>
          </a:p>
          <a:p>
            <a:pPr algn="just"/>
            <a:r>
              <a:rPr lang="es-ES" sz="2000" dirty="0"/>
              <a:t>El TJUE admite que la cláusula abusiva se sustituya por la disposición </a:t>
            </a:r>
            <a:r>
              <a:rPr lang="es-ES" sz="2000" dirty="0" smtClean="0"/>
              <a:t>legal, según el TS la disposición supletoria no es la Ley </a:t>
            </a:r>
            <a:r>
              <a:rPr lang="es-ES" sz="2000" dirty="0" smtClean="0"/>
              <a:t>1/2013, sino la Ley 5/2019, de </a:t>
            </a:r>
            <a:r>
              <a:rPr lang="es-ES" sz="2000" dirty="0"/>
              <a:t>Contratos de Crédito </a:t>
            </a:r>
            <a:r>
              <a:rPr lang="es-ES" sz="2000" dirty="0" smtClean="0"/>
              <a:t>Inmobiliario, por resultar más beneficiosa para el consumidor.</a:t>
            </a:r>
          </a:p>
          <a:p>
            <a:pPr marL="0" indent="0" algn="just">
              <a:buNone/>
            </a:pPr>
            <a:endParaRPr lang="es-ES" sz="2000" dirty="0" smtClean="0"/>
          </a:p>
          <a:p>
            <a:pPr algn="just"/>
            <a:r>
              <a:rPr lang="es-ES" sz="2000" dirty="0" smtClean="0"/>
              <a:t>El TS reconoce que puede haber algún tipo de discordancia entre sus pautas y lo recogido por la DT 1.4 LCCI.</a:t>
            </a:r>
            <a:endParaRPr lang="es-ES" sz="2000" dirty="0"/>
          </a:p>
          <a:p>
            <a:endParaRPr lang="es-ES" dirty="0"/>
          </a:p>
        </p:txBody>
      </p:sp>
    </p:spTree>
    <p:extLst>
      <p:ext uri="{BB962C8B-B14F-4D97-AF65-F5344CB8AC3E}">
        <p14:creationId xmlns:p14="http://schemas.microsoft.com/office/powerpoint/2010/main" val="36377661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800" b="1" dirty="0" smtClean="0"/>
              <a:t>4. DUDAS O CRÍTICAS A LA SENTENCIA DEL TRIBUNAL SUPREMO</a:t>
            </a:r>
            <a:endParaRPr lang="es-ES" sz="2800" b="1" dirty="0"/>
          </a:p>
        </p:txBody>
      </p:sp>
      <p:sp>
        <p:nvSpPr>
          <p:cNvPr id="3" name="Marcador de contenido 2"/>
          <p:cNvSpPr>
            <a:spLocks noGrp="1"/>
          </p:cNvSpPr>
          <p:nvPr>
            <p:ph idx="1"/>
          </p:nvPr>
        </p:nvSpPr>
        <p:spPr>
          <a:xfrm>
            <a:off x="437882" y="1712890"/>
            <a:ext cx="8688073" cy="4650689"/>
          </a:xfrm>
        </p:spPr>
        <p:txBody>
          <a:bodyPr>
            <a:normAutofit lnSpcReduction="10000"/>
          </a:bodyPr>
          <a:lstStyle/>
          <a:p>
            <a:pPr algn="just"/>
            <a:r>
              <a:rPr lang="es-ES" dirty="0" smtClean="0"/>
              <a:t>Naturaleza </a:t>
            </a:r>
            <a:r>
              <a:rPr lang="es-ES" dirty="0" smtClean="0"/>
              <a:t>Jurídica o </a:t>
            </a:r>
            <a:r>
              <a:rPr lang="es-ES" dirty="0"/>
              <a:t>g</a:t>
            </a:r>
            <a:r>
              <a:rPr lang="es-ES" dirty="0" smtClean="0"/>
              <a:t>rado </a:t>
            </a:r>
            <a:r>
              <a:rPr lang="es-ES" dirty="0" smtClean="0"/>
              <a:t>de vinculación de </a:t>
            </a:r>
            <a:r>
              <a:rPr lang="es-ES" dirty="0" smtClean="0"/>
              <a:t>las “pautas </a:t>
            </a:r>
            <a:r>
              <a:rPr lang="es-ES" dirty="0" smtClean="0"/>
              <a:t>orientativas”.</a:t>
            </a:r>
          </a:p>
          <a:p>
            <a:pPr algn="just"/>
            <a:r>
              <a:rPr lang="es-ES" dirty="0" smtClean="0"/>
              <a:t>No se pronuncia sobre la condena o no en costas en caso de sobreseimiento.</a:t>
            </a:r>
            <a:endParaRPr lang="es-ES" dirty="0" smtClean="0"/>
          </a:p>
          <a:p>
            <a:pPr algn="just"/>
            <a:r>
              <a:rPr lang="es-ES" dirty="0" smtClean="0"/>
              <a:t>En relación a la nueva Ejecución Hipotecaria</a:t>
            </a:r>
            <a:r>
              <a:rPr lang="es-ES" dirty="0" smtClean="0"/>
              <a:t> </a:t>
            </a:r>
            <a:r>
              <a:rPr lang="es-ES" dirty="0" smtClean="0"/>
              <a:t>¿Desde cuándo </a:t>
            </a:r>
            <a:r>
              <a:rPr lang="es-ES" dirty="0" smtClean="0"/>
              <a:t>se deben contar</a:t>
            </a:r>
            <a:r>
              <a:rPr lang="es-ES" dirty="0" smtClean="0"/>
              <a:t> </a:t>
            </a:r>
            <a:r>
              <a:rPr lang="es-ES" dirty="0" smtClean="0"/>
              <a:t>las </a:t>
            </a:r>
            <a:r>
              <a:rPr lang="es-ES" dirty="0" smtClean="0"/>
              <a:t>cuotas impagadas? Importante el requisito </a:t>
            </a:r>
            <a:r>
              <a:rPr lang="es-ES" dirty="0" smtClean="0"/>
              <a:t>de procedibilidad art. </a:t>
            </a:r>
            <a:r>
              <a:rPr lang="es-ES" dirty="0" smtClean="0"/>
              <a:t>24.1 c) LCCI</a:t>
            </a:r>
            <a:r>
              <a:rPr lang="es-ES" dirty="0" smtClean="0"/>
              <a:t>.</a:t>
            </a:r>
          </a:p>
          <a:p>
            <a:pPr algn="just"/>
            <a:r>
              <a:rPr lang="es-ES" dirty="0" smtClean="0"/>
              <a:t>¿Qué pasa con las </a:t>
            </a:r>
            <a:r>
              <a:rPr lang="es-ES" dirty="0" smtClean="0"/>
              <a:t>Ejecuciones </a:t>
            </a:r>
            <a:r>
              <a:rPr lang="es-ES" dirty="0" smtClean="0"/>
              <a:t>en las que no se disponga de la posesión, y se haya enajenado el bien a un tercero de buena fe?</a:t>
            </a:r>
          </a:p>
          <a:p>
            <a:pPr algn="just"/>
            <a:r>
              <a:rPr lang="es-ES" dirty="0" smtClean="0"/>
              <a:t>Ejecuciones </a:t>
            </a:r>
            <a:r>
              <a:rPr lang="es-ES" dirty="0" smtClean="0"/>
              <a:t>en las que dispongamos de </a:t>
            </a:r>
            <a:r>
              <a:rPr lang="es-ES" dirty="0" smtClean="0"/>
              <a:t>Decreto de Adjudicación, </a:t>
            </a:r>
            <a:r>
              <a:rPr lang="es-ES" dirty="0" smtClean="0"/>
              <a:t>pero no </a:t>
            </a:r>
            <a:r>
              <a:rPr lang="es-ES" dirty="0" smtClean="0"/>
              <a:t>de la </a:t>
            </a:r>
            <a:r>
              <a:rPr lang="es-ES" dirty="0" smtClean="0"/>
              <a:t>posesión. </a:t>
            </a:r>
            <a:r>
              <a:rPr lang="es-ES" dirty="0" smtClean="0"/>
              <a:t>¿Anulamos </a:t>
            </a:r>
            <a:r>
              <a:rPr lang="es-ES" dirty="0" smtClean="0"/>
              <a:t>el </a:t>
            </a:r>
            <a:r>
              <a:rPr lang="es-ES" dirty="0" smtClean="0"/>
              <a:t>Decreto? </a:t>
            </a:r>
            <a:r>
              <a:rPr lang="es-ES" dirty="0" smtClean="0"/>
              <a:t>¿Anulamos los mandamientos de cancelación registral? ¿ Anulamos las inscripciones registrales?</a:t>
            </a:r>
          </a:p>
          <a:p>
            <a:pPr algn="just"/>
            <a:r>
              <a:rPr lang="es-ES" dirty="0" smtClean="0"/>
              <a:t>¿Qué </a:t>
            </a:r>
            <a:r>
              <a:rPr lang="es-ES" dirty="0" smtClean="0"/>
              <a:t>sucede con las </a:t>
            </a:r>
            <a:r>
              <a:rPr lang="es-ES" dirty="0" smtClean="0"/>
              <a:t>Ejecuciones </a:t>
            </a:r>
            <a:r>
              <a:rPr lang="es-ES" dirty="0" smtClean="0"/>
              <a:t>en </a:t>
            </a:r>
            <a:r>
              <a:rPr lang="es-ES" dirty="0" smtClean="0"/>
              <a:t>las que los contratos </a:t>
            </a:r>
            <a:r>
              <a:rPr lang="es-ES" dirty="0" smtClean="0"/>
              <a:t>estaban </a:t>
            </a:r>
            <a:r>
              <a:rPr lang="es-ES" dirty="0" smtClean="0"/>
              <a:t>adaptados a las previsiones del art. 693,2 </a:t>
            </a:r>
            <a:r>
              <a:rPr lang="es-ES" dirty="0" smtClean="0"/>
              <a:t>LEC ( Ley 1/2013)?</a:t>
            </a:r>
            <a:endParaRPr lang="es-ES" dirty="0" smtClean="0"/>
          </a:p>
          <a:p>
            <a:pPr algn="just"/>
            <a:r>
              <a:rPr lang="es-ES" dirty="0" smtClean="0"/>
              <a:t>¿ Qué sucede si hay una resolución firme sobre la nulidad del vencimiento anticipado?</a:t>
            </a:r>
          </a:p>
          <a:p>
            <a:endParaRPr lang="es-ES" dirty="0"/>
          </a:p>
        </p:txBody>
      </p:sp>
    </p:spTree>
    <p:extLst>
      <p:ext uri="{BB962C8B-B14F-4D97-AF65-F5344CB8AC3E}">
        <p14:creationId xmlns:p14="http://schemas.microsoft.com/office/powerpoint/2010/main" val="31578807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81837" y="706258"/>
            <a:ext cx="8596668" cy="3142931"/>
          </a:xfrm>
        </p:spPr>
        <p:txBody>
          <a:bodyPr/>
          <a:lstStyle/>
          <a:p>
            <a:pPr marL="0" indent="0" algn="just">
              <a:buNone/>
            </a:pPr>
            <a:r>
              <a:rPr lang="es-ES" b="1" dirty="0"/>
              <a:t>2.- </a:t>
            </a:r>
            <a:r>
              <a:rPr lang="es-ES" b="1" dirty="0" smtClean="0"/>
              <a:t>“</a:t>
            </a:r>
            <a:r>
              <a:rPr lang="es-ES" i="1" dirty="0" smtClean="0"/>
              <a:t>¿</a:t>
            </a:r>
            <a:r>
              <a:rPr lang="es-ES" i="1" dirty="0"/>
              <a:t>Tiene facultades un tribunal nacional, conforme a la Directiva 93/13/CEE, para – una vez declarada abusiva una cláusula de vencimiento anticipado de un contrato de préstamo o crédito con garantía hipotecaria- poder valorar que la aplicación supletoria de una norma de Derecho nacional, aunque determine el inicio o la continuación del proceso de ejecución contra el consumidor, resulta más favorable para el mismo que sobreseer dicho proceso especial de ejecución hipotecaria y permitir al acreedor instar la resolución del contrato de préstamo o crédito, o la reclamación de las cantidades debidas, y la subsiguiente ejecución de la sentencia condenatoria, sin las ventajas que la ejecución especial hipotecaria reconoce al consumidor</a:t>
            </a:r>
            <a:r>
              <a:rPr lang="es-ES" i="1" dirty="0" smtClean="0"/>
              <a:t>?”</a:t>
            </a:r>
            <a:endParaRPr lang="es-ES" dirty="0"/>
          </a:p>
        </p:txBody>
      </p:sp>
      <p:sp>
        <p:nvSpPr>
          <p:cNvPr id="7" name="CuadroTexto 6"/>
          <p:cNvSpPr txBox="1"/>
          <p:nvPr/>
        </p:nvSpPr>
        <p:spPr>
          <a:xfrm>
            <a:off x="862149" y="3770810"/>
            <a:ext cx="8516356" cy="2031325"/>
          </a:xfrm>
          <a:prstGeom prst="rect">
            <a:avLst/>
          </a:prstGeom>
          <a:noFill/>
        </p:spPr>
        <p:txBody>
          <a:bodyPr wrap="square" rtlCol="0">
            <a:spAutoFit/>
          </a:bodyPr>
          <a:lstStyle/>
          <a:p>
            <a:pPr algn="just"/>
            <a:r>
              <a:rPr lang="es-ES" b="1" dirty="0" smtClean="0"/>
              <a:t>RESUMEN:¿</a:t>
            </a:r>
            <a:r>
              <a:rPr lang="es-ES" dirty="0" smtClean="0"/>
              <a:t>Puede un Tribunal extraer solo el inciso “por el impago de una </a:t>
            </a:r>
            <a:r>
              <a:rPr lang="es-ES" dirty="0" smtClean="0"/>
              <a:t>	cuota</a:t>
            </a:r>
            <a:r>
              <a:rPr lang="es-ES" dirty="0" smtClean="0"/>
              <a:t>” </a:t>
            </a:r>
            <a:r>
              <a:rPr lang="es-ES" dirty="0" smtClean="0"/>
              <a:t>del </a:t>
            </a:r>
            <a:r>
              <a:rPr lang="es-ES" dirty="0" smtClean="0"/>
              <a:t>contrato, y mantener el resto de la cláusula, a fin de evitar </a:t>
            </a:r>
            <a:r>
              <a:rPr lang="es-ES" dirty="0" smtClean="0"/>
              <a:t>	la nulidad por abusividad?</a:t>
            </a:r>
            <a:endParaRPr lang="es-ES" dirty="0" smtClean="0"/>
          </a:p>
          <a:p>
            <a:pPr algn="just"/>
            <a:r>
              <a:rPr lang="es-ES" dirty="0" smtClean="0"/>
              <a:t>	</a:t>
            </a:r>
          </a:p>
          <a:p>
            <a:pPr algn="just"/>
            <a:r>
              <a:rPr lang="es-ES" dirty="0"/>
              <a:t>	</a:t>
            </a:r>
            <a:r>
              <a:rPr lang="es-ES" dirty="0" smtClean="0"/>
              <a:t>¿Puede un Tribunal, una vez declarada la abusividad de la cláusula, 	valorar </a:t>
            </a:r>
            <a:r>
              <a:rPr lang="es-ES" dirty="0" smtClean="0"/>
              <a:t>que la </a:t>
            </a:r>
            <a:r>
              <a:rPr lang="es-ES" dirty="0" smtClean="0"/>
              <a:t>aplicación </a:t>
            </a:r>
            <a:r>
              <a:rPr lang="es-ES" dirty="0" smtClean="0"/>
              <a:t>del </a:t>
            </a:r>
            <a:r>
              <a:rPr lang="es-ES" dirty="0" smtClean="0"/>
              <a:t>art.693.2 LEC (Ley 1/2013) con carácter 	</a:t>
            </a:r>
            <a:r>
              <a:rPr lang="es-ES" dirty="0" smtClean="0"/>
              <a:t>supletorio?</a:t>
            </a:r>
            <a:endParaRPr lang="es-ES" dirty="0"/>
          </a:p>
        </p:txBody>
      </p:sp>
    </p:spTree>
    <p:extLst>
      <p:ext uri="{BB962C8B-B14F-4D97-AF65-F5344CB8AC3E}">
        <p14:creationId xmlns:p14="http://schemas.microsoft.com/office/powerpoint/2010/main" val="239685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0911" y="957943"/>
            <a:ext cx="9050140" cy="5146765"/>
          </a:xfrm>
        </p:spPr>
        <p:txBody>
          <a:bodyPr>
            <a:normAutofit/>
          </a:bodyPr>
          <a:lstStyle/>
          <a:p>
            <a:r>
              <a:rPr lang="es-ES" b="1" u="sng" cap="all" dirty="0"/>
              <a:t>STJUE de 26 de marzo de 2019 (asuntos acumulados C-70/17/ y </a:t>
            </a:r>
            <a:r>
              <a:rPr lang="es-ES" b="1" u="sng" cap="all" dirty="0" smtClean="0"/>
              <a:t>C-179/17)</a:t>
            </a:r>
            <a:endParaRPr lang="es-ES"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ES" dirty="0" smtClean="0">
              <a:latin typeface="Trebuchet MS" panose="020B0603020202020204" pitchFamily="34" charset="0"/>
              <a:ea typeface="Calibri" panose="020F0502020204030204" pitchFamily="34" charset="0"/>
              <a:cs typeface="Times New Roman" panose="02020603050405020304" pitchFamily="18" charset="0"/>
            </a:endParaRPr>
          </a:p>
          <a:p>
            <a:pPr marL="0" indent="0" algn="just">
              <a:buNone/>
            </a:pPr>
            <a:r>
              <a:rPr lang="es-ES" dirty="0" smtClean="0">
                <a:latin typeface="Trebuchet MS" panose="020B0603020202020204" pitchFamily="34" charset="0"/>
                <a:ea typeface="Calibri" panose="020F0502020204030204" pitchFamily="34" charset="0"/>
                <a:cs typeface="Times New Roman" panose="02020603050405020304" pitchFamily="18" charset="0"/>
              </a:rPr>
              <a:t>Consecuencias </a:t>
            </a:r>
            <a:r>
              <a:rPr lang="es-ES" dirty="0">
                <a:latin typeface="Trebuchet MS" panose="020B0603020202020204" pitchFamily="34" charset="0"/>
                <a:ea typeface="Calibri" panose="020F0502020204030204" pitchFamily="34" charset="0"/>
                <a:cs typeface="Times New Roman" panose="02020603050405020304" pitchFamily="18" charset="0"/>
              </a:rPr>
              <a:t>de la nulidad de la cláusula de vencimiento anticipado </a:t>
            </a:r>
            <a:r>
              <a:rPr lang="es-ES" dirty="0" smtClean="0">
                <a:latin typeface="Trebuchet MS" panose="020B0603020202020204" pitchFamily="34" charset="0"/>
                <a:ea typeface="Calibri" panose="020F0502020204030204" pitchFamily="34" charset="0"/>
                <a:cs typeface="Times New Roman" panose="02020603050405020304" pitchFamily="18" charset="0"/>
              </a:rPr>
              <a:t>con el impago de </a:t>
            </a:r>
            <a:r>
              <a:rPr lang="es-ES" dirty="0" smtClean="0">
                <a:latin typeface="Trebuchet MS" panose="020B0603020202020204" pitchFamily="34" charset="0"/>
                <a:ea typeface="Calibri" panose="020F0502020204030204" pitchFamily="34" charset="0"/>
                <a:cs typeface="Times New Roman" panose="02020603050405020304" pitchFamily="18" charset="0"/>
              </a:rPr>
              <a:t>una </a:t>
            </a:r>
            <a:r>
              <a:rPr lang="es-ES" dirty="0">
                <a:latin typeface="Trebuchet MS" panose="020B0603020202020204" pitchFamily="34" charset="0"/>
                <a:ea typeface="Calibri" panose="020F0502020204030204" pitchFamily="34" charset="0"/>
                <a:cs typeface="Times New Roman" panose="02020603050405020304" pitchFamily="18" charset="0"/>
              </a:rPr>
              <a:t>cuota, </a:t>
            </a:r>
            <a:r>
              <a:rPr lang="es-ES" dirty="0" smtClean="0">
                <a:latin typeface="Trebuchet MS" panose="020B0603020202020204" pitchFamily="34" charset="0"/>
                <a:ea typeface="Calibri" panose="020F0502020204030204" pitchFamily="34" charset="0"/>
                <a:cs typeface="Times New Roman" panose="02020603050405020304" pitchFamily="18" charset="0"/>
              </a:rPr>
              <a:t>y </a:t>
            </a:r>
            <a:r>
              <a:rPr lang="es-ES" dirty="0">
                <a:latin typeface="Trebuchet MS" panose="020B0603020202020204" pitchFamily="34" charset="0"/>
                <a:ea typeface="Calibri" panose="020F0502020204030204" pitchFamily="34" charset="0"/>
                <a:cs typeface="Times New Roman" panose="02020603050405020304" pitchFamily="18" charset="0"/>
              </a:rPr>
              <a:t>viabilidad o no de la aplicación supletoria del art. 693.2 LEC (en su redacción </a:t>
            </a:r>
            <a:r>
              <a:rPr lang="es-ES" dirty="0" smtClean="0">
                <a:latin typeface="Trebuchet MS" panose="020B0603020202020204" pitchFamily="34" charset="0"/>
                <a:ea typeface="Calibri" panose="020F0502020204030204" pitchFamily="34" charset="0"/>
                <a:cs typeface="Times New Roman" panose="02020603050405020304" pitchFamily="18" charset="0"/>
              </a:rPr>
              <a:t>dada por la  </a:t>
            </a:r>
            <a:r>
              <a:rPr lang="es-ES" dirty="0">
                <a:latin typeface="Trebuchet MS" panose="020B0603020202020204" pitchFamily="34" charset="0"/>
                <a:ea typeface="Calibri" panose="020F0502020204030204" pitchFamily="34" charset="0"/>
                <a:cs typeface="Times New Roman" panose="02020603050405020304" pitchFamily="18" charset="0"/>
              </a:rPr>
              <a:t>Ley </a:t>
            </a:r>
            <a:r>
              <a:rPr lang="es-ES" dirty="0" smtClean="0">
                <a:latin typeface="Trebuchet MS" panose="020B0603020202020204" pitchFamily="34" charset="0"/>
                <a:ea typeface="Calibri" panose="020F0502020204030204" pitchFamily="34" charset="0"/>
                <a:cs typeface="Times New Roman" panose="02020603050405020304" pitchFamily="18" charset="0"/>
              </a:rPr>
              <a:t>1/2013, de</a:t>
            </a:r>
            <a:r>
              <a:rPr lang="es-ES" dirty="0" smtClean="0"/>
              <a:t> </a:t>
            </a:r>
            <a:r>
              <a:rPr lang="es-ES" dirty="0"/>
              <a:t>14 de mayo, de medidas para reforzar la protección a los deudores hipotecarios, reestructuración de deuda y alquiler </a:t>
            </a:r>
            <a:r>
              <a:rPr lang="es-ES" dirty="0" smtClean="0"/>
              <a:t>social).</a:t>
            </a:r>
            <a:endParaRPr lang="es-ES" dirty="0"/>
          </a:p>
          <a:p>
            <a:pPr marL="0" indent="0">
              <a:buNone/>
            </a:pPr>
            <a:endParaRPr lang="es-ES" dirty="0">
              <a:latin typeface="Trebuchet MS" panose="020B0603020202020204" pitchFamily="34" charset="0"/>
              <a:ea typeface="Calibri" panose="020F0502020204030204" pitchFamily="34" charset="0"/>
              <a:cs typeface="Times New Roman" panose="02020603050405020304" pitchFamily="18" charset="0"/>
            </a:endParaRPr>
          </a:p>
          <a:p>
            <a:pPr lvl="0" algn="just">
              <a:lnSpc>
                <a:spcPct val="107000"/>
              </a:lnSpc>
              <a:spcAft>
                <a:spcPts val="800"/>
              </a:spcAft>
              <a:buFont typeface="Wingdings" panose="05000000000000000000" pitchFamily="2" charset="2"/>
              <a:buChar char="Ø"/>
            </a:pPr>
            <a:r>
              <a:rPr lang="es-ES" u="sng" dirty="0">
                <a:latin typeface="Trebuchet MS" panose="020B0603020202020204" pitchFamily="34" charset="0"/>
                <a:ea typeface="Calibri" panose="020F0502020204030204" pitchFamily="34" charset="0"/>
                <a:cs typeface="Times New Roman" panose="02020603050405020304" pitchFamily="18" charset="0"/>
              </a:rPr>
              <a:t>Inviabilidad del </a:t>
            </a:r>
            <a:r>
              <a:rPr lang="es-ES" u="sng" dirty="0" smtClean="0">
                <a:latin typeface="Trebuchet MS" panose="020B0603020202020204" pitchFamily="34" charset="0"/>
                <a:ea typeface="Calibri" panose="020F0502020204030204" pitchFamily="34" charset="0"/>
                <a:cs typeface="Times New Roman" panose="02020603050405020304" pitchFamily="18" charset="0"/>
              </a:rPr>
              <a:t>“</a:t>
            </a:r>
            <a:r>
              <a:rPr lang="es-ES" i="1" u="sng" dirty="0" smtClean="0">
                <a:latin typeface="Trebuchet MS" panose="020B0603020202020204" pitchFamily="34" charset="0"/>
                <a:ea typeface="Calibri" panose="020F0502020204030204" pitchFamily="34" charset="0"/>
                <a:cs typeface="Times New Roman" panose="02020603050405020304" pitchFamily="18" charset="0"/>
              </a:rPr>
              <a:t>blue </a:t>
            </a:r>
            <a:r>
              <a:rPr lang="es-ES" i="1" u="sng" dirty="0" err="1">
                <a:latin typeface="Trebuchet MS" panose="020B0603020202020204" pitchFamily="34" charset="0"/>
                <a:ea typeface="Calibri" panose="020F0502020204030204" pitchFamily="34" charset="0"/>
                <a:cs typeface="Times New Roman" panose="02020603050405020304" pitchFamily="18" charset="0"/>
              </a:rPr>
              <a:t>pencil</a:t>
            </a:r>
            <a:r>
              <a:rPr lang="es-ES" i="1" u="sng" dirty="0">
                <a:latin typeface="Trebuchet MS" panose="020B0603020202020204" pitchFamily="34" charset="0"/>
                <a:ea typeface="Calibri" panose="020F0502020204030204" pitchFamily="34" charset="0"/>
                <a:cs typeface="Times New Roman" panose="02020603050405020304" pitchFamily="18" charset="0"/>
              </a:rPr>
              <a:t> </a:t>
            </a:r>
            <a:r>
              <a:rPr lang="es-ES" i="1" u="sng" dirty="0" smtClean="0">
                <a:latin typeface="Trebuchet MS" panose="020B0603020202020204" pitchFamily="34" charset="0"/>
                <a:ea typeface="Calibri" panose="020F0502020204030204" pitchFamily="34" charset="0"/>
                <a:cs typeface="Times New Roman" panose="02020603050405020304" pitchFamily="18" charset="0"/>
              </a:rPr>
              <a:t>test”. </a:t>
            </a:r>
            <a:r>
              <a:rPr lang="es-ES" u="sng" dirty="0" smtClean="0">
                <a:latin typeface="Trebuchet MS" panose="020B0603020202020204" pitchFamily="34" charset="0"/>
                <a:ea typeface="Calibri" panose="020F0502020204030204" pitchFamily="34" charset="0"/>
                <a:cs typeface="Times New Roman" panose="02020603050405020304" pitchFamily="18" charset="0"/>
              </a:rPr>
              <a:t>No admite mantenimiento parcial de la cláusula</a:t>
            </a:r>
            <a:r>
              <a:rPr lang="es-ES" dirty="0" smtClean="0">
                <a:latin typeface="Trebuchet MS" panose="020B0603020202020204" pitchFamily="34" charset="0"/>
                <a:ea typeface="Calibri" panose="020F0502020204030204" pitchFamily="34" charset="0"/>
                <a:cs typeface="Times New Roman" panose="02020603050405020304" pitchFamily="18" charset="0"/>
              </a:rPr>
              <a:t>: </a:t>
            </a:r>
            <a:endParaRPr lang="es-ES" dirty="0">
              <a:latin typeface="Trebuchet MS" panose="020B0603020202020204" pitchFamily="34" charset="0"/>
              <a:ea typeface="Calibri" panose="020F0502020204030204" pitchFamily="34" charset="0"/>
              <a:cs typeface="Times New Roman" panose="02020603050405020304" pitchFamily="18" charset="0"/>
            </a:endParaRPr>
          </a:p>
          <a:p>
            <a:pPr marL="899160" algn="just">
              <a:lnSpc>
                <a:spcPct val="107000"/>
              </a:lnSpc>
              <a:spcAft>
                <a:spcPts val="800"/>
              </a:spcAft>
              <a:buFont typeface="Wingdings" panose="05000000000000000000" pitchFamily="2" charset="2"/>
              <a:buChar char="q"/>
            </a:pPr>
            <a:r>
              <a:rPr lang="es-ES" dirty="0">
                <a:latin typeface="Trebuchet MS" panose="020B0603020202020204" pitchFamily="34" charset="0"/>
                <a:ea typeface="Calibri" panose="020F0502020204030204" pitchFamily="34" charset="0"/>
                <a:cs typeface="Times New Roman" panose="02020603050405020304" pitchFamily="18" charset="0"/>
              </a:rPr>
              <a:t>Prohibición de integración del contrato (STJUE de 14 de junio de 2012, Banco Español de Crédito, C-618/10, apartado 73)</a:t>
            </a:r>
          </a:p>
          <a:p>
            <a:pPr marL="899160" algn="just">
              <a:lnSpc>
                <a:spcPct val="107000"/>
              </a:lnSpc>
              <a:spcAft>
                <a:spcPts val="800"/>
              </a:spcAft>
              <a:buFont typeface="Wingdings" panose="05000000000000000000" pitchFamily="2" charset="2"/>
              <a:buChar char="q"/>
            </a:pPr>
            <a:r>
              <a:rPr lang="es-ES" dirty="0" smtClean="0">
                <a:latin typeface="Trebuchet MS" panose="020B0603020202020204" pitchFamily="34" charset="0"/>
                <a:ea typeface="Calibri" panose="020F0502020204030204" pitchFamily="34" charset="0"/>
                <a:cs typeface="Times New Roman" panose="02020603050405020304" pitchFamily="18" charset="0"/>
              </a:rPr>
              <a:t>Se menoscaba el efecto disuasorio</a:t>
            </a:r>
            <a:r>
              <a:rPr lang="es-ES" dirty="0" smtClean="0">
                <a:latin typeface="Trebuchet MS" panose="020B0603020202020204" pitchFamily="34" charset="0"/>
                <a:ea typeface="Calibri" panose="020F0502020204030204" pitchFamily="34" charset="0"/>
                <a:cs typeface="Times New Roman" panose="02020603050405020304" pitchFamily="18" charset="0"/>
              </a:rPr>
              <a:t> en la presentación de demandas.</a:t>
            </a:r>
            <a:endParaRPr lang="es-ES" dirty="0"/>
          </a:p>
        </p:txBody>
      </p:sp>
    </p:spTree>
    <p:extLst>
      <p:ext uri="{BB962C8B-B14F-4D97-AF65-F5344CB8AC3E}">
        <p14:creationId xmlns:p14="http://schemas.microsoft.com/office/powerpoint/2010/main" val="506454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26720" y="409304"/>
            <a:ext cx="8725989" cy="6217920"/>
          </a:xfrm>
        </p:spPr>
        <p:txBody>
          <a:bodyPr>
            <a:normAutofit/>
          </a:bodyPr>
          <a:lstStyle/>
          <a:p>
            <a:pPr algn="just"/>
            <a:r>
              <a:rPr lang="es-ES" dirty="0" smtClean="0">
                <a:latin typeface="Trebuchet MS" panose="020B0603020202020204" pitchFamily="34" charset="0"/>
                <a:ea typeface="Calibri" panose="020F0502020204030204" pitchFamily="34" charset="0"/>
                <a:cs typeface="Times New Roman" panose="02020603050405020304" pitchFamily="18" charset="0"/>
              </a:rPr>
              <a:t>Posible viabilidad </a:t>
            </a:r>
            <a:r>
              <a:rPr lang="es-ES" dirty="0">
                <a:latin typeface="Trebuchet MS" panose="020B0603020202020204" pitchFamily="34" charset="0"/>
                <a:ea typeface="Calibri" panose="020F0502020204030204" pitchFamily="34" charset="0"/>
                <a:cs typeface="Times New Roman" panose="02020603050405020304" pitchFamily="18" charset="0"/>
              </a:rPr>
              <a:t>de la aplicación supletoria del art. 693.2 </a:t>
            </a:r>
            <a:r>
              <a:rPr lang="es-ES" dirty="0" smtClean="0">
                <a:latin typeface="Trebuchet MS" panose="020B0603020202020204" pitchFamily="34" charset="0"/>
                <a:ea typeface="Calibri" panose="020F0502020204030204" pitchFamily="34" charset="0"/>
                <a:cs typeface="Times New Roman" panose="02020603050405020304" pitchFamily="18" charset="0"/>
              </a:rPr>
              <a:t>LEC. </a:t>
            </a:r>
            <a:r>
              <a:rPr lang="es-ES" u="sng" dirty="0" smtClean="0">
                <a:latin typeface="Trebuchet MS" panose="020B0603020202020204" pitchFamily="34" charset="0"/>
                <a:ea typeface="Calibri" panose="020F0502020204030204" pitchFamily="34" charset="0"/>
                <a:cs typeface="Times New Roman" panose="02020603050405020304" pitchFamily="18" charset="0"/>
              </a:rPr>
              <a:t>Fija </a:t>
            </a:r>
            <a:r>
              <a:rPr lang="es-ES" u="sng" dirty="0">
                <a:latin typeface="Trebuchet MS" panose="020B0603020202020204" pitchFamily="34" charset="0"/>
                <a:ea typeface="Calibri" panose="020F0502020204030204" pitchFamily="34" charset="0"/>
                <a:cs typeface="Times New Roman" panose="02020603050405020304" pitchFamily="18" charset="0"/>
              </a:rPr>
              <a:t>dos criterios que </a:t>
            </a:r>
            <a:r>
              <a:rPr lang="es-ES" u="sng" dirty="0" smtClean="0">
                <a:latin typeface="Trebuchet MS" panose="020B0603020202020204" pitchFamily="34" charset="0"/>
                <a:ea typeface="Calibri" panose="020F0502020204030204" pitchFamily="34" charset="0"/>
                <a:cs typeface="Times New Roman" panose="02020603050405020304" pitchFamily="18" charset="0"/>
              </a:rPr>
              <a:t>deben darse de forma cumulativa y ser analizados por el </a:t>
            </a:r>
            <a:r>
              <a:rPr lang="es-ES" u="sng" dirty="0">
                <a:latin typeface="Trebuchet MS" panose="020B0603020202020204" pitchFamily="34" charset="0"/>
                <a:ea typeface="Calibri" panose="020F0502020204030204" pitchFamily="34" charset="0"/>
                <a:cs typeface="Times New Roman" panose="02020603050405020304" pitchFamily="18" charset="0"/>
              </a:rPr>
              <a:t>tribunal </a:t>
            </a:r>
            <a:r>
              <a:rPr lang="es-ES" u="sng" dirty="0" smtClean="0">
                <a:latin typeface="Trebuchet MS" panose="020B0603020202020204" pitchFamily="34" charset="0"/>
                <a:ea typeface="Calibri" panose="020F0502020204030204" pitchFamily="34" charset="0"/>
                <a:cs typeface="Times New Roman" panose="02020603050405020304" pitchFamily="18" charset="0"/>
              </a:rPr>
              <a:t>interno</a:t>
            </a:r>
            <a:r>
              <a:rPr lang="es-ES" u="sng" dirty="0" smtClean="0">
                <a:latin typeface="Trebuchet MS" panose="020B0603020202020204" pitchFamily="34" charset="0"/>
                <a:ea typeface="Calibri" panose="020F0502020204030204" pitchFamily="34" charset="0"/>
                <a:cs typeface="Times New Roman" panose="02020603050405020304" pitchFamily="18" charset="0"/>
              </a:rPr>
              <a:t>:</a:t>
            </a:r>
          </a:p>
          <a:p>
            <a:pPr algn="just"/>
            <a:endParaRPr lang="es-ES" u="sng" dirty="0" smtClean="0">
              <a:latin typeface="Trebuchet MS" panose="020B0603020202020204" pitchFamily="34" charset="0"/>
              <a:ea typeface="Calibri" panose="020F0502020204030204" pitchFamily="34" charset="0"/>
              <a:cs typeface="Times New Roman" panose="02020603050405020304" pitchFamily="18" charset="0"/>
            </a:endParaRPr>
          </a:p>
          <a:p>
            <a:pPr lvl="2">
              <a:buFont typeface="Wingdings" panose="05000000000000000000" pitchFamily="2" charset="2"/>
              <a:buChar char="q"/>
            </a:pPr>
            <a:r>
              <a:rPr lang="es-ES" sz="1700" b="1" dirty="0" smtClean="0"/>
              <a:t>1</a:t>
            </a:r>
            <a:r>
              <a:rPr lang="es-ES" sz="1700" b="1" dirty="0"/>
              <a:t>.-</a:t>
            </a:r>
            <a:r>
              <a:rPr lang="es-ES" sz="1700" dirty="0"/>
              <a:t> ¿</a:t>
            </a:r>
            <a:r>
              <a:rPr lang="es-ES" sz="1800" dirty="0"/>
              <a:t>Puede subsistir el contrato de préstamo sin la cláusula de vencimiento </a:t>
            </a:r>
            <a:r>
              <a:rPr lang="es-ES" sz="1800" dirty="0" smtClean="0"/>
              <a:t>anticipado, es un elemento esencial?</a:t>
            </a:r>
            <a:endParaRPr lang="es-ES" sz="1800" dirty="0" smtClean="0"/>
          </a:p>
          <a:p>
            <a:pPr lvl="3" algn="just">
              <a:buFont typeface="Wingdings" panose="05000000000000000000" pitchFamily="2" charset="2"/>
              <a:buChar char="§"/>
            </a:pPr>
            <a:r>
              <a:rPr lang="es-ES" sz="1500" dirty="0" smtClean="0"/>
              <a:t>La </a:t>
            </a:r>
            <a:r>
              <a:rPr lang="es-ES" sz="1500" dirty="0"/>
              <a:t>STJUE indica que debe analizarse este requisito, con </a:t>
            </a:r>
            <a:r>
              <a:rPr lang="es-ES" sz="1500" dirty="0" smtClean="0"/>
              <a:t>arreglo a la normas </a:t>
            </a:r>
            <a:r>
              <a:rPr lang="es-ES" sz="1500" dirty="0"/>
              <a:t>de derecho </a:t>
            </a:r>
            <a:r>
              <a:rPr lang="es-ES" sz="1500" dirty="0" smtClean="0"/>
              <a:t>interno, </a:t>
            </a:r>
            <a:r>
              <a:rPr lang="es-ES" sz="1500" dirty="0"/>
              <a:t>y ADOPTANDO UN ENFOQUE OBJETIVO.(Apartado </a:t>
            </a:r>
            <a:r>
              <a:rPr lang="es-ES" sz="1500" dirty="0" smtClean="0"/>
              <a:t>32 </a:t>
            </a:r>
            <a:r>
              <a:rPr lang="es-ES" sz="1500" dirty="0"/>
              <a:t>STJUE 15 de marzo de 2012 </a:t>
            </a:r>
            <a:r>
              <a:rPr lang="es-ES" sz="1500" dirty="0" err="1"/>
              <a:t>Perenicová</a:t>
            </a:r>
            <a:r>
              <a:rPr lang="es-ES" sz="1500" dirty="0"/>
              <a:t>) CONCEPTO MUY </a:t>
            </a:r>
            <a:r>
              <a:rPr lang="es-ES" sz="1500" dirty="0" smtClean="0"/>
              <a:t>ABSTRACTO.</a:t>
            </a:r>
          </a:p>
          <a:p>
            <a:pPr marL="1371600" lvl="3" indent="0" algn="just">
              <a:buNone/>
            </a:pPr>
            <a:endParaRPr lang="es-ES" sz="1500" dirty="0" smtClean="0"/>
          </a:p>
          <a:p>
            <a:pPr lvl="2">
              <a:buClr>
                <a:srgbClr val="3494BA"/>
              </a:buClr>
              <a:buFont typeface="Wingdings" panose="05000000000000000000" pitchFamily="2" charset="2"/>
              <a:buChar char="q"/>
            </a:pPr>
            <a:r>
              <a:rPr lang="es-ES" sz="1700" b="1" dirty="0" smtClean="0">
                <a:solidFill>
                  <a:prstClr val="black">
                    <a:lumMod val="75000"/>
                    <a:lumOff val="25000"/>
                  </a:prstClr>
                </a:solidFill>
              </a:rPr>
              <a:t>2.-</a:t>
            </a:r>
            <a:r>
              <a:rPr lang="es-ES" sz="1700" dirty="0" smtClean="0">
                <a:solidFill>
                  <a:prstClr val="black">
                    <a:lumMod val="75000"/>
                    <a:lumOff val="25000"/>
                  </a:prstClr>
                </a:solidFill>
              </a:rPr>
              <a:t> </a:t>
            </a:r>
            <a:r>
              <a:rPr lang="es-ES" sz="1800" dirty="0" smtClean="0"/>
              <a:t>¿Una hipotética anulación de todo el contrato </a:t>
            </a:r>
            <a:r>
              <a:rPr lang="es-ES" sz="1800" dirty="0" smtClean="0"/>
              <a:t>generaría </a:t>
            </a:r>
            <a:r>
              <a:rPr lang="es-ES" sz="1800" dirty="0" smtClean="0"/>
              <a:t>un perjuicio especial en el consumidor</a:t>
            </a:r>
            <a:r>
              <a:rPr lang="es-ES" dirty="0" smtClean="0"/>
              <a:t>? </a:t>
            </a:r>
            <a:r>
              <a:rPr lang="es-ES" sz="1800" dirty="0" smtClean="0"/>
              <a:t>Debiéndose valorar</a:t>
            </a:r>
            <a:r>
              <a:rPr lang="es-ES" sz="1800" dirty="0" smtClean="0"/>
              <a:t>: </a:t>
            </a:r>
            <a:endParaRPr lang="es-ES" sz="1800" dirty="0" smtClean="0"/>
          </a:p>
          <a:p>
            <a:pPr lvl="3">
              <a:buFont typeface="Wingdings" panose="05000000000000000000" pitchFamily="2" charset="2"/>
              <a:buChar char="§"/>
            </a:pPr>
            <a:r>
              <a:rPr lang="es-ES" sz="1500" dirty="0" smtClean="0"/>
              <a:t>Efectos </a:t>
            </a:r>
            <a:r>
              <a:rPr lang="es-ES" sz="1500" dirty="0"/>
              <a:t>contractuales: Art. 1.303 CC devolución recíproca prestaciones. </a:t>
            </a:r>
            <a:r>
              <a:rPr lang="es-ES" sz="1500" dirty="0" smtClean="0"/>
              <a:t>El </a:t>
            </a:r>
            <a:r>
              <a:rPr lang="es-ES" sz="1500" dirty="0"/>
              <a:t>consumidor se vería obligado a devolver el importe íntegro del </a:t>
            </a:r>
            <a:r>
              <a:rPr lang="es-ES" sz="1500" dirty="0" smtClean="0"/>
              <a:t>préstamo.</a:t>
            </a:r>
          </a:p>
          <a:p>
            <a:pPr lvl="3">
              <a:buFont typeface="Wingdings" panose="05000000000000000000" pitchFamily="2" charset="2"/>
              <a:buChar char="§"/>
            </a:pPr>
            <a:r>
              <a:rPr lang="es-ES" sz="1500" dirty="0" smtClean="0"/>
              <a:t>Deterioro </a:t>
            </a:r>
            <a:r>
              <a:rPr lang="es-ES" sz="1500" dirty="0"/>
              <a:t>de la posición </a:t>
            </a:r>
            <a:r>
              <a:rPr lang="es-ES" sz="1500" dirty="0" smtClean="0"/>
              <a:t>procesal. Posibles pérdidas de las ventajas de la Ejecución Hipotecaria en relación al Procedimiento Ordinario</a:t>
            </a:r>
          </a:p>
          <a:p>
            <a:pPr lvl="3">
              <a:buFont typeface="Wingdings" panose="05000000000000000000" pitchFamily="2" charset="2"/>
              <a:buChar char="§"/>
            </a:pPr>
            <a:endParaRPr lang="es-ES" sz="1500" dirty="0"/>
          </a:p>
          <a:p>
            <a:r>
              <a:rPr lang="es-ES" dirty="0" smtClean="0">
                <a:solidFill>
                  <a:schemeClr val="tx1"/>
                </a:solidFill>
                <a:latin typeface="Trebuchet MS" panose="020B0603020202020204" pitchFamily="34" charset="0"/>
                <a:ea typeface="Calibri" panose="020F0502020204030204" pitchFamily="34" charset="0"/>
                <a:cs typeface="Times New Roman" panose="02020603050405020304" pitchFamily="18" charset="0"/>
              </a:rPr>
              <a:t>EXCEPCIÓN: Voluntad del consumidor.</a:t>
            </a:r>
          </a:p>
        </p:txBody>
      </p:sp>
    </p:spTree>
    <p:extLst>
      <p:ext uri="{BB962C8B-B14F-4D97-AF65-F5344CB8AC3E}">
        <p14:creationId xmlns:p14="http://schemas.microsoft.com/office/powerpoint/2010/main" val="3697133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574765"/>
            <a:ext cx="8596668" cy="635726"/>
          </a:xfrm>
        </p:spPr>
        <p:txBody>
          <a:bodyPr>
            <a:normAutofit/>
          </a:bodyPr>
          <a:lstStyle/>
          <a:p>
            <a:r>
              <a:rPr lang="es-ES" sz="2400" dirty="0" smtClean="0"/>
              <a:t>APUNTE </a:t>
            </a:r>
            <a:r>
              <a:rPr lang="es-ES" sz="2400" dirty="0" smtClean="0"/>
              <a:t>IMPORTANTE:</a:t>
            </a:r>
            <a:endParaRPr lang="es-ES" sz="2400" dirty="0"/>
          </a:p>
        </p:txBody>
      </p:sp>
      <p:sp>
        <p:nvSpPr>
          <p:cNvPr id="3" name="Marcador de contenido 2"/>
          <p:cNvSpPr>
            <a:spLocks noGrp="1"/>
          </p:cNvSpPr>
          <p:nvPr>
            <p:ph idx="1"/>
          </p:nvPr>
        </p:nvSpPr>
        <p:spPr>
          <a:xfrm>
            <a:off x="677334" y="1584960"/>
            <a:ext cx="8596668" cy="4049486"/>
          </a:xfrm>
        </p:spPr>
        <p:txBody>
          <a:bodyPr>
            <a:normAutofit fontScale="92500" lnSpcReduction="20000"/>
          </a:bodyPr>
          <a:lstStyle/>
          <a:p>
            <a:pPr algn="just"/>
            <a:r>
              <a:rPr lang="es-ES" dirty="0" smtClean="0"/>
              <a:t>Tradicionalmente, en el ámbito nacional, ni en la </a:t>
            </a:r>
            <a:r>
              <a:rPr lang="es-ES" dirty="0"/>
              <a:t>doctrina </a:t>
            </a:r>
            <a:r>
              <a:rPr lang="es-ES" dirty="0" smtClean="0"/>
              <a:t>ni en </a:t>
            </a:r>
            <a:r>
              <a:rPr lang="es-ES" dirty="0"/>
              <a:t>la Jurisprudencia </a:t>
            </a:r>
            <a:r>
              <a:rPr lang="es-ES" dirty="0" smtClean="0"/>
              <a:t>se </a:t>
            </a:r>
            <a:r>
              <a:rPr lang="es-ES" dirty="0" smtClean="0"/>
              <a:t>ha interpretado</a:t>
            </a:r>
            <a:r>
              <a:rPr lang="es-ES" dirty="0" smtClean="0"/>
              <a:t> el </a:t>
            </a:r>
            <a:r>
              <a:rPr lang="es-ES" dirty="0"/>
              <a:t>vencimiento anticipado </a:t>
            </a:r>
            <a:r>
              <a:rPr lang="es-ES" dirty="0" smtClean="0"/>
              <a:t>como</a:t>
            </a:r>
            <a:r>
              <a:rPr lang="es-ES" dirty="0" smtClean="0"/>
              <a:t> </a:t>
            </a:r>
            <a:r>
              <a:rPr lang="es-ES" dirty="0"/>
              <a:t>un elemento esencial del </a:t>
            </a:r>
            <a:r>
              <a:rPr lang="es-ES" dirty="0" smtClean="0"/>
              <a:t>contrato.</a:t>
            </a:r>
          </a:p>
          <a:p>
            <a:pPr marL="0" indent="0" algn="just">
              <a:buNone/>
            </a:pPr>
            <a:endParaRPr lang="es-ES" dirty="0"/>
          </a:p>
          <a:p>
            <a:pPr algn="just"/>
            <a:r>
              <a:rPr lang="es-ES" dirty="0" smtClean="0"/>
              <a:t>Existen </a:t>
            </a:r>
            <a:r>
              <a:rPr lang="es-ES" dirty="0" smtClean="0"/>
              <a:t>sólidos argumentos </a:t>
            </a:r>
            <a:r>
              <a:rPr lang="es-ES" dirty="0" smtClean="0"/>
              <a:t>para defender que la posición del consumidor no se ve </a:t>
            </a:r>
            <a:r>
              <a:rPr lang="es-ES" dirty="0" smtClean="0"/>
              <a:t>más perjudicada </a:t>
            </a:r>
            <a:r>
              <a:rPr lang="es-ES" dirty="0" smtClean="0"/>
              <a:t>en caso de archivo de la Ejecución </a:t>
            </a:r>
            <a:r>
              <a:rPr lang="es-ES" dirty="0" smtClean="0"/>
              <a:t>Hipotecaria, que en un Procedimiento </a:t>
            </a:r>
            <a:r>
              <a:rPr lang="es-ES" dirty="0"/>
              <a:t>O</a:t>
            </a:r>
            <a:r>
              <a:rPr lang="es-ES" dirty="0" smtClean="0"/>
              <a:t>rdinario.</a:t>
            </a:r>
            <a:endParaRPr lang="es-ES" dirty="0" smtClean="0"/>
          </a:p>
          <a:p>
            <a:pPr marL="0" indent="0" algn="just">
              <a:buNone/>
            </a:pPr>
            <a:endParaRPr lang="es-ES" dirty="0" smtClean="0"/>
          </a:p>
          <a:p>
            <a:pPr algn="just"/>
            <a:r>
              <a:rPr lang="es-ES" dirty="0" smtClean="0"/>
              <a:t>Por </a:t>
            </a:r>
            <a:r>
              <a:rPr lang="es-ES" dirty="0"/>
              <a:t>lo tanto, a priori, se podría haber defendido perfectamente que no concurre ninguno de los requisitos exigidos por el TJUE para aplicar de forma supletoria el art. 693.2 </a:t>
            </a:r>
            <a:r>
              <a:rPr lang="es-ES" dirty="0" smtClean="0"/>
              <a:t>LEC, </a:t>
            </a:r>
            <a:r>
              <a:rPr lang="es-ES" dirty="0"/>
              <a:t>y que procedería el archivo sin más de las Ejecuciones Hipotecarias</a:t>
            </a:r>
            <a:r>
              <a:rPr lang="es-ES" dirty="0" smtClean="0"/>
              <a:t>.</a:t>
            </a:r>
          </a:p>
          <a:p>
            <a:pPr lvl="2" algn="just"/>
            <a:r>
              <a:rPr lang="es-ES" dirty="0" smtClean="0"/>
              <a:t>Auto </a:t>
            </a:r>
            <a:r>
              <a:rPr lang="es-ES" dirty="0" smtClean="0"/>
              <a:t>de fecha 15 de mayo de 2019, dictado por el Magistrado del JP 1 BCN Guillem </a:t>
            </a:r>
            <a:r>
              <a:rPr lang="es-ES" dirty="0" smtClean="0"/>
              <a:t>Solé, archivando una Ejecución Hipotecaria después de la STJUE. Este magistrado fue quien instó la cuestión prejudicial que fue resuelta junto con la del Tribunal Supremo en la STJUE de marzo de 2019.</a:t>
            </a:r>
            <a:endParaRPr lang="es-ES" dirty="0"/>
          </a:p>
        </p:txBody>
      </p:sp>
    </p:spTree>
    <p:extLst>
      <p:ext uri="{BB962C8B-B14F-4D97-AF65-F5344CB8AC3E}">
        <p14:creationId xmlns:p14="http://schemas.microsoft.com/office/powerpoint/2010/main" val="1922991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66057" y="671423"/>
            <a:ext cx="8673111" cy="4806268"/>
          </a:xfrm>
        </p:spPr>
        <p:txBody>
          <a:bodyPr/>
          <a:lstStyle/>
          <a:p>
            <a:pPr algn="just"/>
            <a:r>
              <a:rPr lang="es-ES" b="1" u="sng" dirty="0"/>
              <a:t>AUTOS DE FECHA 3 DE JULIO DE </a:t>
            </a:r>
            <a:r>
              <a:rPr lang="es-ES" b="1" u="sng" dirty="0" smtClean="0"/>
              <a:t>2019, </a:t>
            </a:r>
            <a:r>
              <a:rPr lang="es-ES" b="1" u="sng" dirty="0"/>
              <a:t>DICTADOS POR EL TJUE</a:t>
            </a:r>
            <a:r>
              <a:rPr lang="es-ES" b="1" u="sng" cap="all" dirty="0"/>
              <a:t> en respuestas a cuestiones prejudiciales instadas por Juzgados de Primera Instancia de Fuenlabrada (asunto  c-92/16), Santander (asunto C-167/16) y Alicante (asunto C-486/16).</a:t>
            </a:r>
            <a:endParaRPr lang="es-ES" dirty="0"/>
          </a:p>
          <a:p>
            <a:pPr marL="0" indent="0">
              <a:buNone/>
            </a:pPr>
            <a:r>
              <a:rPr lang="es-ES" dirty="0"/>
              <a:t> </a:t>
            </a:r>
          </a:p>
          <a:p>
            <a:pPr marL="0" indent="0" algn="just">
              <a:buNone/>
            </a:pPr>
            <a:r>
              <a:rPr lang="es-ES" dirty="0"/>
              <a:t>Es especialmente relevante el asunto C-486/16 para entender la Sentencia del Tribunal Supremo, dado que en su apartado 48 permite interponer un nuevo procedimiento de ejecución </a:t>
            </a:r>
            <a:r>
              <a:rPr lang="es-ES" dirty="0" smtClean="0"/>
              <a:t>hipotecaria </a:t>
            </a:r>
            <a:r>
              <a:rPr lang="es-ES" dirty="0"/>
              <a:t>en caso de nulidad de cláusula de vencimiento anticipado.</a:t>
            </a:r>
          </a:p>
          <a:p>
            <a:pPr marL="0" indent="0">
              <a:buNone/>
            </a:pPr>
            <a:endParaRPr lang="es-ES" dirty="0"/>
          </a:p>
        </p:txBody>
      </p:sp>
    </p:spTree>
    <p:extLst>
      <p:ext uri="{BB962C8B-B14F-4D97-AF65-F5344CB8AC3E}">
        <p14:creationId xmlns:p14="http://schemas.microsoft.com/office/powerpoint/2010/main" val="34685464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8640" y="609599"/>
            <a:ext cx="8725362" cy="1828801"/>
          </a:xfrm>
        </p:spPr>
        <p:txBody>
          <a:bodyPr>
            <a:normAutofit fontScale="90000"/>
          </a:bodyPr>
          <a:lstStyle/>
          <a:p>
            <a:pPr algn="just"/>
            <a:r>
              <a:rPr lang="es-ES" sz="3100" b="1" u="sng" cap="all" dirty="0"/>
              <a:t>2</a:t>
            </a:r>
            <a:r>
              <a:rPr lang="es-ES" sz="3100" b="1" u="sng" cap="all" dirty="0" smtClean="0"/>
              <a:t>.-TRATAMIENTO </a:t>
            </a:r>
            <a:r>
              <a:rPr lang="es-ES" sz="3100" b="1" u="sng" cap="all" dirty="0" smtClean="0"/>
              <a:t>DEL </a:t>
            </a:r>
            <a:r>
              <a:rPr lang="es-ES" sz="3100" b="1" u="sng" cap="all" dirty="0"/>
              <a:t>VENCIMIENTO ANTICIPADO EN la Ley 5/2019, DE 16 DE </a:t>
            </a:r>
            <a:r>
              <a:rPr lang="es-ES" sz="3100" b="1" u="sng" cap="all" dirty="0" smtClean="0"/>
              <a:t>MARZO, </a:t>
            </a:r>
            <a:r>
              <a:rPr lang="es-ES" sz="3100" b="1" u="sng" cap="all" dirty="0"/>
              <a:t>REGULADORA DE LOS CONTRATOS DE </a:t>
            </a:r>
            <a:r>
              <a:rPr lang="es-ES" sz="3100" b="1" u="sng" cap="all" dirty="0" smtClean="0"/>
              <a:t>CRÉDITO INMOBILIARIO</a:t>
            </a:r>
            <a:r>
              <a:rPr lang="es-ES" b="1" u="sng" cap="all" dirty="0" smtClean="0"/>
              <a:t/>
            </a:r>
            <a:br>
              <a:rPr lang="es-ES" b="1" u="sng" cap="all" dirty="0" smtClean="0"/>
            </a:br>
            <a:r>
              <a:rPr lang="es-ES" dirty="0"/>
              <a:t/>
            </a:r>
            <a:br>
              <a:rPr lang="es-ES" dirty="0"/>
            </a:br>
            <a:endParaRPr lang="es-ES" dirty="0"/>
          </a:p>
        </p:txBody>
      </p:sp>
      <p:sp>
        <p:nvSpPr>
          <p:cNvPr id="3" name="Marcador de contenido 2"/>
          <p:cNvSpPr>
            <a:spLocks noGrp="1"/>
          </p:cNvSpPr>
          <p:nvPr>
            <p:ph idx="1"/>
          </p:nvPr>
        </p:nvSpPr>
        <p:spPr>
          <a:xfrm>
            <a:off x="548640" y="2647406"/>
            <a:ext cx="8725362" cy="3176242"/>
          </a:xfrm>
        </p:spPr>
        <p:txBody>
          <a:bodyPr/>
          <a:lstStyle/>
          <a:p>
            <a:pPr lvl="0"/>
            <a:r>
              <a:rPr lang="es-ES" cap="all" dirty="0" smtClean="0"/>
              <a:t>A</a:t>
            </a:r>
            <a:r>
              <a:rPr lang="es-ES" dirty="0" smtClean="0"/>
              <a:t>rt</a:t>
            </a:r>
            <a:r>
              <a:rPr lang="es-ES" dirty="0" smtClean="0"/>
              <a:t>. </a:t>
            </a:r>
            <a:r>
              <a:rPr lang="es-ES" dirty="0" smtClean="0"/>
              <a:t>24. Como norma </a:t>
            </a:r>
            <a:r>
              <a:rPr lang="es-ES" dirty="0" smtClean="0"/>
              <a:t>de referencia en la Sentencia del Tribunal </a:t>
            </a:r>
            <a:r>
              <a:rPr lang="es-ES" dirty="0" smtClean="0"/>
              <a:t>Supremo.</a:t>
            </a:r>
            <a:endParaRPr lang="es-ES" dirty="0" smtClean="0"/>
          </a:p>
          <a:p>
            <a:pPr marL="0" lvl="0" indent="0">
              <a:buNone/>
            </a:pPr>
            <a:endParaRPr lang="es-ES" cap="all" dirty="0" smtClean="0"/>
          </a:p>
          <a:p>
            <a:pPr lvl="0"/>
            <a:r>
              <a:rPr lang="es-ES" sz="2000" b="1" u="sng" cap="all" dirty="0" smtClean="0"/>
              <a:t>Ámbito aplicación </a:t>
            </a:r>
            <a:r>
              <a:rPr lang="es-ES" sz="2000" b="1" u="sng" cap="all" dirty="0" smtClean="0"/>
              <a:t>VENCIMIENTO </a:t>
            </a:r>
            <a:r>
              <a:rPr lang="es-ES" sz="2000" b="1" u="sng" cap="all" dirty="0" smtClean="0"/>
              <a:t>ANTICIPADO</a:t>
            </a:r>
            <a:r>
              <a:rPr lang="es-ES" sz="2000" b="1" cap="all" dirty="0" smtClean="0"/>
              <a:t>: </a:t>
            </a:r>
          </a:p>
          <a:p>
            <a:pPr lvl="0"/>
            <a:endParaRPr lang="es-ES" sz="2000" dirty="0"/>
          </a:p>
          <a:p>
            <a:pPr lvl="1">
              <a:buFont typeface="Wingdings" panose="05000000000000000000" pitchFamily="2" charset="2"/>
              <a:buChar char="q"/>
            </a:pPr>
            <a:r>
              <a:rPr lang="es-ES" dirty="0"/>
              <a:t>Prestatario, fiador y garante.</a:t>
            </a:r>
          </a:p>
          <a:p>
            <a:pPr lvl="1">
              <a:buFont typeface="Wingdings" panose="05000000000000000000" pitchFamily="2" charset="2"/>
              <a:buChar char="q"/>
            </a:pPr>
            <a:r>
              <a:rPr lang="es-ES" dirty="0"/>
              <a:t>Persona física.</a:t>
            </a:r>
          </a:p>
          <a:p>
            <a:pPr lvl="1">
              <a:buFont typeface="Wingdings" panose="05000000000000000000" pitchFamily="2" charset="2"/>
              <a:buChar char="q"/>
            </a:pPr>
            <a:r>
              <a:rPr lang="es-ES" dirty="0"/>
              <a:t>Hipoteca o garantía real sobre bien inmueble.</a:t>
            </a:r>
          </a:p>
          <a:p>
            <a:pPr lvl="1">
              <a:buFont typeface="Wingdings" panose="05000000000000000000" pitchFamily="2" charset="2"/>
              <a:buChar char="q"/>
            </a:pPr>
            <a:r>
              <a:rPr lang="es-ES" dirty="0"/>
              <a:t>Inmueble de uso residencial (no se limita a la residencia habitual).</a:t>
            </a:r>
          </a:p>
          <a:p>
            <a:endParaRPr lang="es-ES" dirty="0"/>
          </a:p>
        </p:txBody>
      </p:sp>
    </p:spTree>
    <p:extLst>
      <p:ext uri="{BB962C8B-B14F-4D97-AF65-F5344CB8AC3E}">
        <p14:creationId xmlns:p14="http://schemas.microsoft.com/office/powerpoint/2010/main" val="1594210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56755" y="757646"/>
            <a:ext cx="9265920" cy="5771396"/>
          </a:xfrm>
        </p:spPr>
        <p:txBody>
          <a:bodyPr>
            <a:normAutofit/>
          </a:bodyPr>
          <a:lstStyle/>
          <a:p>
            <a:pPr lvl="0" algn="just"/>
            <a:r>
              <a:rPr lang="es-ES" sz="2000" b="1" u="sng" cap="all" dirty="0"/>
              <a:t>NUEVO </a:t>
            </a:r>
            <a:r>
              <a:rPr lang="es-ES" sz="2000" b="1" u="sng" cap="all" dirty="0" smtClean="0"/>
              <a:t>RÉGIMEN:</a:t>
            </a:r>
            <a:r>
              <a:rPr lang="es-ES" sz="2000" b="1" cap="all" dirty="0" smtClean="0"/>
              <a:t> a</a:t>
            </a:r>
            <a:r>
              <a:rPr lang="es-ES" sz="2000" b="1" dirty="0" smtClean="0"/>
              <a:t>rt</a:t>
            </a:r>
            <a:r>
              <a:rPr lang="es-ES" sz="2000" b="1" cap="all" dirty="0" smtClean="0"/>
              <a:t>. </a:t>
            </a:r>
            <a:r>
              <a:rPr lang="es-ES" sz="2000" b="1" cap="all" dirty="0" smtClean="0"/>
              <a:t>24. r</a:t>
            </a:r>
            <a:r>
              <a:rPr lang="es-ES" sz="2000" b="1" dirty="0" smtClean="0"/>
              <a:t>equisitos </a:t>
            </a:r>
            <a:r>
              <a:rPr lang="es-ES" sz="2000" b="1" dirty="0" smtClean="0"/>
              <a:t>que deben concurrir de forma conjunta: </a:t>
            </a:r>
            <a:endParaRPr lang="es-ES" sz="2000" dirty="0"/>
          </a:p>
          <a:p>
            <a:pPr marL="0" lvl="0" indent="0">
              <a:buNone/>
            </a:pPr>
            <a:endParaRPr lang="es-ES" sz="1600" dirty="0"/>
          </a:p>
          <a:p>
            <a:pPr marL="800100" lvl="1" indent="-342900">
              <a:buFont typeface="+mj-lt"/>
              <a:buAutoNum type="arabicPeriod"/>
            </a:pPr>
            <a:r>
              <a:rPr lang="es-ES" cap="all" dirty="0" smtClean="0"/>
              <a:t>P</a:t>
            </a:r>
            <a:r>
              <a:rPr lang="es-ES" dirty="0" smtClean="0"/>
              <a:t>restatario </a:t>
            </a:r>
            <a:r>
              <a:rPr lang="es-ES" dirty="0" smtClean="0"/>
              <a:t>debe</a:t>
            </a:r>
            <a:r>
              <a:rPr lang="es-ES" dirty="0" smtClean="0"/>
              <a:t> encontrarse </a:t>
            </a:r>
            <a:r>
              <a:rPr lang="es-ES" dirty="0"/>
              <a:t>en mora en el pago de una parte del </a:t>
            </a:r>
            <a:r>
              <a:rPr lang="es-ES" dirty="0" smtClean="0"/>
              <a:t>capital, </a:t>
            </a:r>
            <a:r>
              <a:rPr lang="es-ES" dirty="0"/>
              <a:t>o de </a:t>
            </a:r>
            <a:r>
              <a:rPr lang="es-ES" dirty="0" smtClean="0"/>
              <a:t>intereses.</a:t>
            </a:r>
            <a:endParaRPr lang="es-ES" dirty="0" smtClean="0"/>
          </a:p>
          <a:p>
            <a:pPr marL="800100" lvl="1" indent="-342900">
              <a:buFont typeface="+mj-lt"/>
              <a:buAutoNum type="arabicPeriod"/>
            </a:pPr>
            <a:r>
              <a:rPr lang="es-ES" dirty="0" smtClean="0"/>
              <a:t>La cuantía </a:t>
            </a:r>
            <a:r>
              <a:rPr lang="es-ES" dirty="0"/>
              <a:t>de las cuotas </a:t>
            </a:r>
            <a:r>
              <a:rPr lang="es-ES" dirty="0" smtClean="0"/>
              <a:t>vencidas debe ser equivalente a:</a:t>
            </a:r>
            <a:endParaRPr lang="es-ES" dirty="0" smtClean="0"/>
          </a:p>
          <a:p>
            <a:pPr lvl="2" algn="just">
              <a:buFont typeface="Courier New" panose="02070309020205020404" pitchFamily="49" charset="0"/>
              <a:buChar char="o"/>
            </a:pPr>
            <a:r>
              <a:rPr lang="es-ES" sz="1600" dirty="0" smtClean="0"/>
              <a:t>1º </a:t>
            </a:r>
            <a:r>
              <a:rPr lang="es-ES" sz="1600" dirty="0"/>
              <a:t>Mitad préstamo: 3% capital préstamo. Se entenderá cumplido el requisito cuando las cuotas equivalgan al impago de 12 plazos mensuales, o un número de cuotas equivalentes a 12 meses</a:t>
            </a:r>
            <a:r>
              <a:rPr lang="es-ES" sz="1600" dirty="0" smtClean="0"/>
              <a:t>.</a:t>
            </a:r>
            <a:r>
              <a:rPr lang="es-ES" sz="1600" cap="all" dirty="0"/>
              <a:t> </a:t>
            </a:r>
            <a:endParaRPr lang="es-ES" sz="1600" dirty="0"/>
          </a:p>
          <a:p>
            <a:pPr lvl="2" algn="just">
              <a:buFont typeface="Courier New" panose="02070309020205020404" pitchFamily="49" charset="0"/>
              <a:buChar char="o"/>
            </a:pPr>
            <a:r>
              <a:rPr lang="es-ES" sz="1600" dirty="0"/>
              <a:t>2º Mitad préstamo: 7% capital préstamo. Se entenderá cumplido el requisito cuando las cuotas equivalgan al impago de 15 plazos mensuales, o un número de cuotas equivalentes a 15 meses</a:t>
            </a:r>
            <a:r>
              <a:rPr lang="es-ES" sz="1600" dirty="0" smtClean="0"/>
              <a:t>.</a:t>
            </a:r>
            <a:r>
              <a:rPr lang="es-ES" sz="1600" cap="all" dirty="0"/>
              <a:t> </a:t>
            </a:r>
            <a:endParaRPr lang="es-ES" sz="1600" cap="all" dirty="0" smtClean="0"/>
          </a:p>
          <a:p>
            <a:pPr marL="0" indent="0" algn="just">
              <a:buNone/>
            </a:pPr>
            <a:r>
              <a:rPr lang="es-ES" sz="2000" cap="all" dirty="0" smtClean="0">
                <a:solidFill>
                  <a:srgbClr val="FF0000"/>
                </a:solidFill>
              </a:rPr>
              <a:t>	</a:t>
            </a:r>
            <a:r>
              <a:rPr lang="es-ES" sz="1600" cap="all" dirty="0" smtClean="0">
                <a:solidFill>
                  <a:schemeClr val="accent1"/>
                </a:solidFill>
              </a:rPr>
              <a:t>3.  </a:t>
            </a:r>
            <a:r>
              <a:rPr lang="es-ES" sz="1600" dirty="0" smtClean="0">
                <a:solidFill>
                  <a:schemeClr val="tx1"/>
                </a:solidFill>
              </a:rPr>
              <a:t>Que el prestamista haya requerido el pago al prestatario concediéndole un plazo de al 	</a:t>
            </a:r>
            <a:r>
              <a:rPr lang="es-ES" sz="1600" dirty="0">
                <a:solidFill>
                  <a:schemeClr val="tx1"/>
                </a:solidFill>
              </a:rPr>
              <a:t>	</a:t>
            </a:r>
            <a:r>
              <a:rPr lang="es-ES" sz="1600" dirty="0" smtClean="0">
                <a:solidFill>
                  <a:schemeClr val="tx1"/>
                </a:solidFill>
              </a:rPr>
              <a:t>menos </a:t>
            </a:r>
            <a:r>
              <a:rPr lang="es-ES" sz="1600" dirty="0" smtClean="0">
                <a:solidFill>
                  <a:schemeClr val="tx1"/>
                </a:solidFill>
              </a:rPr>
              <a:t>un</a:t>
            </a:r>
            <a:r>
              <a:rPr lang="es-ES" sz="1600" dirty="0" smtClean="0">
                <a:solidFill>
                  <a:schemeClr val="tx1"/>
                </a:solidFill>
              </a:rPr>
              <a:t> </a:t>
            </a:r>
            <a:r>
              <a:rPr lang="es-ES" sz="1600" dirty="0" smtClean="0">
                <a:solidFill>
                  <a:schemeClr val="tx1"/>
                </a:solidFill>
              </a:rPr>
              <a:t>mes para su cumplimiento, advirtiéndole de las consecuencias</a:t>
            </a:r>
            <a:r>
              <a:rPr lang="es-ES" sz="1600" dirty="0" smtClean="0">
                <a:solidFill>
                  <a:schemeClr val="tx1"/>
                </a:solidFill>
              </a:rPr>
              <a:t>.</a:t>
            </a:r>
          </a:p>
          <a:p>
            <a:pPr marL="0" indent="0" algn="just">
              <a:buNone/>
            </a:pPr>
            <a:r>
              <a:rPr lang="es-ES" sz="1600" dirty="0">
                <a:solidFill>
                  <a:schemeClr val="tx1"/>
                </a:solidFill>
              </a:rPr>
              <a:t>	</a:t>
            </a:r>
            <a:r>
              <a:rPr lang="es-ES" sz="1600" dirty="0" smtClean="0">
                <a:solidFill>
                  <a:schemeClr val="tx1"/>
                </a:solidFill>
              </a:rPr>
              <a:t>	ATENCIÓN: R</a:t>
            </a:r>
            <a:r>
              <a:rPr lang="es-ES" sz="1600" dirty="0" smtClean="0">
                <a:solidFill>
                  <a:schemeClr val="tx1"/>
                </a:solidFill>
              </a:rPr>
              <a:t>equisito </a:t>
            </a:r>
            <a:r>
              <a:rPr lang="es-ES" sz="1600" dirty="0" smtClean="0">
                <a:solidFill>
                  <a:schemeClr val="tx1"/>
                </a:solidFill>
              </a:rPr>
              <a:t>de procedibilidad.</a:t>
            </a:r>
          </a:p>
          <a:p>
            <a:pPr marL="0" indent="0" algn="just">
              <a:buNone/>
            </a:pPr>
            <a:endParaRPr lang="es-ES" sz="1600" dirty="0" smtClean="0">
              <a:solidFill>
                <a:schemeClr val="tx1"/>
              </a:solidFill>
            </a:endParaRPr>
          </a:p>
          <a:p>
            <a:pPr lvl="1"/>
            <a:r>
              <a:rPr lang="es-ES" dirty="0" smtClean="0">
                <a:solidFill>
                  <a:schemeClr val="tx1"/>
                </a:solidFill>
              </a:rPr>
              <a:t>Las reglas contenidas en el contrato no admiten prueba en contrario.</a:t>
            </a:r>
          </a:p>
          <a:p>
            <a:endParaRPr lang="es-ES" dirty="0"/>
          </a:p>
        </p:txBody>
      </p:sp>
    </p:spTree>
    <p:extLst>
      <p:ext uri="{BB962C8B-B14F-4D97-AF65-F5344CB8AC3E}">
        <p14:creationId xmlns:p14="http://schemas.microsoft.com/office/powerpoint/2010/main" val="264165392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Verde azulado">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479</TotalTime>
  <Words>2012</Words>
  <Application>Microsoft Office PowerPoint</Application>
  <PresentationFormat>Panorámica</PresentationFormat>
  <Paragraphs>153</Paragraphs>
  <Slides>21</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21</vt:i4>
      </vt:variant>
    </vt:vector>
  </HeadingPairs>
  <TitlesOfParts>
    <vt:vector size="29" baseType="lpstr">
      <vt:lpstr>Arial</vt:lpstr>
      <vt:lpstr>Calibri</vt:lpstr>
      <vt:lpstr>Courier New</vt:lpstr>
      <vt:lpstr>Times New Roman</vt:lpstr>
      <vt:lpstr>Trebuchet MS</vt:lpstr>
      <vt:lpstr>Wingdings</vt:lpstr>
      <vt:lpstr>Wingdings 3</vt:lpstr>
      <vt:lpstr>Faceta</vt:lpstr>
      <vt:lpstr>ESTADO ACTUAL DEL  VENCIMIENTO ANTICIPADO. INCIDENCIA DE LA SENTENCIA DEL PLENO DE LA SALA PRIMERA DEL TRIBUNAL SUPREMO DE  11 SEPT 2019 </vt:lpstr>
      <vt:lpstr>1.- Antecedentes y contexto. </vt:lpstr>
      <vt:lpstr>Presentación de PowerPoint</vt:lpstr>
      <vt:lpstr>Presentación de PowerPoint</vt:lpstr>
      <vt:lpstr>Presentación de PowerPoint</vt:lpstr>
      <vt:lpstr>APUNTE IMPORTANTE:</vt:lpstr>
      <vt:lpstr>Presentación de PowerPoint</vt:lpstr>
      <vt:lpstr>2.-TRATAMIENTO DEL VENCIMIENTO ANTICIPADO EN la Ley 5/2019, DE 16 DE MARZO, REGULADORA DE LOS CONTRATOS DE CRÉDITO INMOBILIARIO  </vt:lpstr>
      <vt:lpstr>Presentación de PowerPoint</vt:lpstr>
      <vt:lpstr>Presentación de PowerPoint</vt:lpstr>
      <vt:lpstr>RÉGIMEN TRANSITORIO DE LA LEY:</vt:lpstr>
      <vt:lpstr>Presentación de PowerPoint</vt:lpstr>
      <vt:lpstr>Presentación de PowerPoint</vt:lpstr>
      <vt:lpstr>Presentación de PowerPoint</vt:lpstr>
      <vt:lpstr>3.- ANÁLISIS DE LA SENTENCIA DE LA SALA 1º DEL TRIBUNAL SUPREMO DE FECHA 11 DE SEPTIEMBRE DE 2019    </vt:lpstr>
      <vt:lpstr>3.1. RAZONAMIENTOS JURÍDICOS:</vt:lpstr>
      <vt:lpstr>Presentación de PowerPoint</vt:lpstr>
      <vt:lpstr>Presentación de PowerPoint</vt:lpstr>
      <vt:lpstr>3.2. PAUTAS/ORIENTACIONES JURISPRUDENCIALES A EJECUCIONES HIPOTECARIAS SIN POSESIÓN</vt:lpstr>
      <vt:lpstr>Presentación de PowerPoint</vt:lpstr>
      <vt:lpstr>4. DUDAS O CRÍTICAS A LA SENTENCIA DEL TRIBUNAL SUPREMO</vt:lpstr>
    </vt:vector>
  </TitlesOfParts>
  <Company>HP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ESTADO ACTUAL DEL  VENCIMIENTO ANTICIPADO. INCIDENCIA DE LA SENTENCIA DEL TRIBUNAL SUPREMO (SALA PRIMERA) DE 11 DE SEPTIEMBRE DE 2019.</dc:title>
  <dc:creator>Sandra López Velasco</dc:creator>
  <cp:lastModifiedBy>Sandra López Velasco</cp:lastModifiedBy>
  <cp:revision>45</cp:revision>
  <cp:lastPrinted>2019-11-06T17:21:59Z</cp:lastPrinted>
  <dcterms:created xsi:type="dcterms:W3CDTF">2019-10-30T15:37:25Z</dcterms:created>
  <dcterms:modified xsi:type="dcterms:W3CDTF">2019-11-07T11:36:02Z</dcterms:modified>
</cp:coreProperties>
</file>